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ree Serif" panose="020B0604020202020204" charset="0"/>
      <p:regular r:id="rId13"/>
    </p:embeddedFont>
    <p:embeddedFont>
      <p:font typeface="Montserrat Bold" panose="020B0604020202020204" charset="0"/>
      <p:regular r:id="rId14"/>
    </p:embeddedFont>
    <p:embeddedFont>
      <p:font typeface="Open Sans" panose="020B0606030504020204" pitchFamily="34" charset="0"/>
      <p:regular r:id="rId15"/>
    </p:embeddedFont>
    <p:embeddedFont>
      <p:font typeface="Poppins" panose="00000500000000000000" pitchFamily="2" charset="0"/>
      <p:regular r:id="rId16"/>
    </p:embeddedFont>
    <p:embeddedFont>
      <p:font typeface="Poppi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D7A7F2-B0F7-46DB-91CB-287A0E328E2A}" v="11" dt="2025-07-15T09:10:51.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thia nanda" userId="3f3c13f4aa11cb15" providerId="LiveId" clId="{F4D7A7F2-B0F7-46DB-91CB-287A0E328E2A}"/>
    <pc:docChg chg="modSld">
      <pc:chgData name="futhia nanda" userId="3f3c13f4aa11cb15" providerId="LiveId" clId="{F4D7A7F2-B0F7-46DB-91CB-287A0E328E2A}" dt="2025-07-15T09:12:32.044" v="11" actId="20577"/>
      <pc:docMkLst>
        <pc:docMk/>
      </pc:docMkLst>
      <pc:sldChg chg="modTransition">
        <pc:chgData name="futhia nanda" userId="3f3c13f4aa11cb15" providerId="LiveId" clId="{F4D7A7F2-B0F7-46DB-91CB-287A0E328E2A}" dt="2025-07-15T09:10:17.644" v="0"/>
        <pc:sldMkLst>
          <pc:docMk/>
          <pc:sldMk cId="0" sldId="256"/>
        </pc:sldMkLst>
      </pc:sldChg>
      <pc:sldChg chg="modTransition">
        <pc:chgData name="futhia nanda" userId="3f3c13f4aa11cb15" providerId="LiveId" clId="{F4D7A7F2-B0F7-46DB-91CB-287A0E328E2A}" dt="2025-07-15T09:10:21.039" v="1"/>
        <pc:sldMkLst>
          <pc:docMk/>
          <pc:sldMk cId="0" sldId="257"/>
        </pc:sldMkLst>
      </pc:sldChg>
      <pc:sldChg chg="modTransition">
        <pc:chgData name="futhia nanda" userId="3f3c13f4aa11cb15" providerId="LiveId" clId="{F4D7A7F2-B0F7-46DB-91CB-287A0E328E2A}" dt="2025-07-15T09:10:24.128" v="2"/>
        <pc:sldMkLst>
          <pc:docMk/>
          <pc:sldMk cId="0" sldId="258"/>
        </pc:sldMkLst>
      </pc:sldChg>
      <pc:sldChg chg="modSp mod modTransition">
        <pc:chgData name="futhia nanda" userId="3f3c13f4aa11cb15" providerId="LiveId" clId="{F4D7A7F2-B0F7-46DB-91CB-287A0E328E2A}" dt="2025-07-15T09:12:32.044" v="11" actId="20577"/>
        <pc:sldMkLst>
          <pc:docMk/>
          <pc:sldMk cId="0" sldId="259"/>
        </pc:sldMkLst>
        <pc:spChg chg="mod">
          <ac:chgData name="futhia nanda" userId="3f3c13f4aa11cb15" providerId="LiveId" clId="{F4D7A7F2-B0F7-46DB-91CB-287A0E328E2A}" dt="2025-07-15T09:12:32.044" v="11" actId="20577"/>
          <ac:spMkLst>
            <pc:docMk/>
            <pc:sldMk cId="0" sldId="259"/>
            <ac:spMk id="37" creationId="{00000000-0000-0000-0000-000000000000}"/>
          </ac:spMkLst>
        </pc:spChg>
      </pc:sldChg>
      <pc:sldChg chg="modTransition">
        <pc:chgData name="futhia nanda" userId="3f3c13f4aa11cb15" providerId="LiveId" clId="{F4D7A7F2-B0F7-46DB-91CB-287A0E328E2A}" dt="2025-07-15T09:10:31.275" v="4"/>
        <pc:sldMkLst>
          <pc:docMk/>
          <pc:sldMk cId="0" sldId="260"/>
        </pc:sldMkLst>
      </pc:sldChg>
      <pc:sldChg chg="modTransition">
        <pc:chgData name="futhia nanda" userId="3f3c13f4aa11cb15" providerId="LiveId" clId="{F4D7A7F2-B0F7-46DB-91CB-287A0E328E2A}" dt="2025-07-15T09:10:34.867" v="5"/>
        <pc:sldMkLst>
          <pc:docMk/>
          <pc:sldMk cId="0" sldId="261"/>
        </pc:sldMkLst>
      </pc:sldChg>
      <pc:sldChg chg="modTransition">
        <pc:chgData name="futhia nanda" userId="3f3c13f4aa11cb15" providerId="LiveId" clId="{F4D7A7F2-B0F7-46DB-91CB-287A0E328E2A}" dt="2025-07-15T09:10:37.774" v="6"/>
        <pc:sldMkLst>
          <pc:docMk/>
          <pc:sldMk cId="0" sldId="262"/>
        </pc:sldMkLst>
      </pc:sldChg>
      <pc:sldChg chg="modTransition">
        <pc:chgData name="futhia nanda" userId="3f3c13f4aa11cb15" providerId="LiveId" clId="{F4D7A7F2-B0F7-46DB-91CB-287A0E328E2A}" dt="2025-07-15T09:10:41.719" v="7"/>
        <pc:sldMkLst>
          <pc:docMk/>
          <pc:sldMk cId="0" sldId="263"/>
        </pc:sldMkLst>
      </pc:sldChg>
      <pc:sldChg chg="modTransition">
        <pc:chgData name="futhia nanda" userId="3f3c13f4aa11cb15" providerId="LiveId" clId="{F4D7A7F2-B0F7-46DB-91CB-287A0E328E2A}" dt="2025-07-15T09:10:44.532" v="8"/>
        <pc:sldMkLst>
          <pc:docMk/>
          <pc:sldMk cId="0" sldId="264"/>
        </pc:sldMkLst>
      </pc:sldChg>
      <pc:sldChg chg="modTransition">
        <pc:chgData name="futhia nanda" userId="3f3c13f4aa11cb15" providerId="LiveId" clId="{F4D7A7F2-B0F7-46DB-91CB-287A0E328E2A}" dt="2025-07-15T09:10:47.674" v="9"/>
        <pc:sldMkLst>
          <pc:docMk/>
          <pc:sldMk cId="0" sldId="265"/>
        </pc:sldMkLst>
      </pc:sldChg>
      <pc:sldChg chg="modTransition">
        <pc:chgData name="futhia nanda" userId="3f3c13f4aa11cb15" providerId="LiveId" clId="{F4D7A7F2-B0F7-46DB-91CB-287A0E328E2A}" dt="2025-07-15T09:10:51.947" v="10"/>
        <pc:sldMkLst>
          <pc:docMk/>
          <pc:sldMk cId="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8.png"/><Relationship Id="rId7"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uthiananda/TP_PWEB2025_Futhia-Nanda_109_B_WEB_PROFIL" TargetMode="External"/><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sv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1632146" y="777391"/>
            <a:ext cx="9657676" cy="8840156"/>
            <a:chOff x="0" y="0"/>
            <a:chExt cx="2543586" cy="2328272"/>
          </a:xfrm>
        </p:grpSpPr>
        <p:sp>
          <p:nvSpPr>
            <p:cNvPr id="3" name="Freeform 3"/>
            <p:cNvSpPr/>
            <p:nvPr/>
          </p:nvSpPr>
          <p:spPr>
            <a:xfrm>
              <a:off x="0" y="0"/>
              <a:ext cx="2543586" cy="2328272"/>
            </a:xfrm>
            <a:custGeom>
              <a:avLst/>
              <a:gdLst/>
              <a:ahLst/>
              <a:cxnLst/>
              <a:rect l="l" t="t" r="r" b="b"/>
              <a:pathLst>
                <a:path w="2543586" h="2328272">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4" name="TextBox 4"/>
            <p:cNvSpPr txBox="1"/>
            <p:nvPr/>
          </p:nvSpPr>
          <p:spPr>
            <a:xfrm>
              <a:off x="0" y="-95250"/>
              <a:ext cx="2543586" cy="2423522"/>
            </a:xfrm>
            <a:prstGeom prst="rect">
              <a:avLst/>
            </a:prstGeom>
          </p:spPr>
          <p:txBody>
            <a:bodyPr lIns="50800" tIns="50800" rIns="50800" bIns="50800" rtlCol="0" anchor="ctr"/>
            <a:lstStyle/>
            <a:p>
              <a:pPr algn="ctr">
                <a:lnSpc>
                  <a:spcPts val="3706"/>
                </a:lnSpc>
              </a:pPr>
              <a:endParaRPr/>
            </a:p>
          </p:txBody>
        </p:sp>
      </p:grpSp>
      <p:sp>
        <p:nvSpPr>
          <p:cNvPr id="5" name="Freeform 5"/>
          <p:cNvSpPr/>
          <p:nvPr/>
        </p:nvSpPr>
        <p:spPr>
          <a:xfrm>
            <a:off x="10973782" y="2653130"/>
            <a:ext cx="7233418" cy="7638568"/>
          </a:xfrm>
          <a:custGeom>
            <a:avLst/>
            <a:gdLst/>
            <a:ahLst/>
            <a:cxnLst/>
            <a:rect l="l" t="t" r="r" b="b"/>
            <a:pathLst>
              <a:path w="7233418" h="7638568">
                <a:moveTo>
                  <a:pt x="0" y="0"/>
                </a:moveTo>
                <a:lnTo>
                  <a:pt x="7233417" y="0"/>
                </a:lnTo>
                <a:lnTo>
                  <a:pt x="7233417" y="7638568"/>
                </a:lnTo>
                <a:lnTo>
                  <a:pt x="0" y="7638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2280227" y="1652726"/>
            <a:ext cx="1022630" cy="1152554"/>
          </a:xfrm>
          <a:custGeom>
            <a:avLst/>
            <a:gdLst/>
            <a:ahLst/>
            <a:cxnLst/>
            <a:rect l="l" t="t" r="r" b="b"/>
            <a:pathLst>
              <a:path w="1022630" h="1152554">
                <a:moveTo>
                  <a:pt x="0" y="0"/>
                </a:moveTo>
                <a:lnTo>
                  <a:pt x="1022630" y="0"/>
                </a:lnTo>
                <a:lnTo>
                  <a:pt x="1022630" y="1152554"/>
                </a:lnTo>
                <a:lnTo>
                  <a:pt x="0" y="115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876421" y="0"/>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8076" y="6823155"/>
            <a:ext cx="4526280" cy="4114800"/>
          </a:xfrm>
          <a:custGeom>
            <a:avLst/>
            <a:gdLst/>
            <a:ahLst/>
            <a:cxnLst/>
            <a:rect l="l" t="t" r="r" b="b"/>
            <a:pathLst>
              <a:path w="4526280" h="4114800">
                <a:moveTo>
                  <a:pt x="0" y="0"/>
                </a:moveTo>
                <a:lnTo>
                  <a:pt x="4526280" y="0"/>
                </a:lnTo>
                <a:lnTo>
                  <a:pt x="45262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254848" y="5502270"/>
            <a:ext cx="6940047" cy="987510"/>
          </a:xfrm>
          <a:prstGeom prst="rect">
            <a:avLst/>
          </a:prstGeom>
        </p:spPr>
        <p:txBody>
          <a:bodyPr lIns="0" tIns="0" rIns="0" bIns="0" rtlCol="0" anchor="t">
            <a:spAutoFit/>
          </a:bodyPr>
          <a:lstStyle/>
          <a:p>
            <a:pPr algn="l">
              <a:lnSpc>
                <a:spcPts val="6134"/>
              </a:lnSpc>
            </a:pPr>
            <a:r>
              <a:rPr lang="en-US" sz="8520" b="1">
                <a:solidFill>
                  <a:srgbClr val="FFFFFF"/>
                </a:solidFill>
                <a:latin typeface="Poppins Bold"/>
                <a:ea typeface="Poppins Bold"/>
                <a:cs typeface="Poppins Bold"/>
                <a:sym typeface="Poppins Bold"/>
              </a:rPr>
              <a:t>Web Profile</a:t>
            </a:r>
          </a:p>
        </p:txBody>
      </p:sp>
      <p:sp>
        <p:nvSpPr>
          <p:cNvPr id="10" name="TextBox 10"/>
          <p:cNvSpPr txBox="1"/>
          <p:nvPr/>
        </p:nvSpPr>
        <p:spPr>
          <a:xfrm>
            <a:off x="2254848" y="6785055"/>
            <a:ext cx="5737934" cy="1353077"/>
          </a:xfrm>
          <a:prstGeom prst="rect">
            <a:avLst/>
          </a:prstGeom>
        </p:spPr>
        <p:txBody>
          <a:bodyPr lIns="0" tIns="0" rIns="0" bIns="0" rtlCol="0" anchor="t">
            <a:spAutoFit/>
          </a:bodyPr>
          <a:lstStyle/>
          <a:p>
            <a:pPr algn="l">
              <a:lnSpc>
                <a:spcPts val="3645"/>
              </a:lnSpc>
            </a:pPr>
            <a:r>
              <a:rPr lang="en-US" sz="2604">
                <a:solidFill>
                  <a:srgbClr val="FFFFFF"/>
                </a:solidFill>
                <a:latin typeface="Bree Serif"/>
                <a:ea typeface="Bree Serif"/>
                <a:cs typeface="Bree Serif"/>
                <a:sym typeface="Bree Serif"/>
              </a:rPr>
              <a:t>Nama : Futhia Nanda A</a:t>
            </a:r>
          </a:p>
          <a:p>
            <a:pPr algn="l">
              <a:lnSpc>
                <a:spcPts val="3645"/>
              </a:lnSpc>
            </a:pPr>
            <a:r>
              <a:rPr lang="en-US" sz="2604">
                <a:solidFill>
                  <a:srgbClr val="FFFFFF"/>
                </a:solidFill>
                <a:latin typeface="Bree Serif"/>
                <a:ea typeface="Bree Serif"/>
                <a:cs typeface="Bree Serif"/>
                <a:sym typeface="Bree Serif"/>
              </a:rPr>
              <a:t>Nim : 2400018109</a:t>
            </a:r>
          </a:p>
          <a:p>
            <a:pPr algn="l">
              <a:lnSpc>
                <a:spcPts val="3645"/>
              </a:lnSpc>
            </a:pPr>
            <a:r>
              <a:rPr lang="en-US" sz="2604">
                <a:solidFill>
                  <a:srgbClr val="FFFFFF"/>
                </a:solidFill>
                <a:latin typeface="Bree Serif"/>
                <a:ea typeface="Bree Serif"/>
                <a:cs typeface="Bree Serif"/>
                <a:sym typeface="Bree Serif"/>
              </a:rPr>
              <a:t>Kelas : B</a:t>
            </a:r>
          </a:p>
        </p:txBody>
      </p:sp>
      <p:sp>
        <p:nvSpPr>
          <p:cNvPr id="11" name="TextBox 11"/>
          <p:cNvSpPr txBox="1"/>
          <p:nvPr/>
        </p:nvSpPr>
        <p:spPr>
          <a:xfrm>
            <a:off x="2254848" y="2823860"/>
            <a:ext cx="7490209" cy="2040235"/>
          </a:xfrm>
          <a:prstGeom prst="rect">
            <a:avLst/>
          </a:prstGeom>
        </p:spPr>
        <p:txBody>
          <a:bodyPr lIns="0" tIns="0" rIns="0" bIns="0" rtlCol="0" anchor="t">
            <a:spAutoFit/>
          </a:bodyPr>
          <a:lstStyle/>
          <a:p>
            <a:pPr algn="l">
              <a:lnSpc>
                <a:spcPts val="7977"/>
              </a:lnSpc>
            </a:pPr>
            <a:r>
              <a:rPr lang="en-US" sz="5698" b="1">
                <a:solidFill>
                  <a:srgbClr val="FFFFFF"/>
                </a:solidFill>
                <a:latin typeface="Poppins Bold"/>
                <a:ea typeface="Poppins Bold"/>
                <a:cs typeface="Poppins Bold"/>
                <a:sym typeface="Poppins Bold"/>
              </a:rPr>
              <a:t>Tugas Akhir</a:t>
            </a:r>
          </a:p>
          <a:p>
            <a:pPr marL="0" lvl="0" indent="0" algn="l">
              <a:lnSpc>
                <a:spcPts val="7977"/>
              </a:lnSpc>
            </a:pPr>
            <a:r>
              <a:rPr lang="en-US" sz="5698" b="1">
                <a:solidFill>
                  <a:srgbClr val="FFFFFF"/>
                </a:solidFill>
                <a:latin typeface="Poppins Bold"/>
                <a:ea typeface="Poppins Bold"/>
                <a:cs typeface="Poppins Bold"/>
                <a:sym typeface="Poppins Bold"/>
              </a:rPr>
              <a:t>Pemrograman Web</a:t>
            </a:r>
          </a:p>
        </p:txBody>
      </p:sp>
      <p:sp>
        <p:nvSpPr>
          <p:cNvPr id="12" name="TextBox 12"/>
          <p:cNvSpPr txBox="1"/>
          <p:nvPr/>
        </p:nvSpPr>
        <p:spPr>
          <a:xfrm>
            <a:off x="3367819" y="1757252"/>
            <a:ext cx="3511991" cy="895877"/>
          </a:xfrm>
          <a:prstGeom prst="rect">
            <a:avLst/>
          </a:prstGeom>
        </p:spPr>
        <p:txBody>
          <a:bodyPr lIns="0" tIns="0" rIns="0" bIns="0" rtlCol="0" anchor="t">
            <a:spAutoFit/>
          </a:bodyPr>
          <a:lstStyle/>
          <a:p>
            <a:pPr marL="0" lvl="0" indent="0" algn="l">
              <a:lnSpc>
                <a:spcPts val="3645"/>
              </a:lnSpc>
              <a:spcBef>
                <a:spcPct val="0"/>
              </a:spcBef>
            </a:pPr>
            <a:r>
              <a:rPr lang="en-US" sz="2604">
                <a:solidFill>
                  <a:srgbClr val="FFFFFF"/>
                </a:solidFill>
                <a:latin typeface="Bree Serif"/>
                <a:ea typeface="Bree Serif"/>
                <a:cs typeface="Bree Serif"/>
                <a:sym typeface="Bree Serif"/>
              </a:rPr>
              <a:t>Universitas</a:t>
            </a:r>
          </a:p>
          <a:p>
            <a:pPr marL="0" lvl="0" indent="0" algn="l">
              <a:lnSpc>
                <a:spcPts val="3645"/>
              </a:lnSpc>
              <a:spcBef>
                <a:spcPct val="0"/>
              </a:spcBef>
            </a:pPr>
            <a:r>
              <a:rPr lang="en-US" sz="2604" u="none" strike="noStrike">
                <a:solidFill>
                  <a:srgbClr val="FFFFFF"/>
                </a:solidFill>
                <a:latin typeface="Bree Serif"/>
                <a:ea typeface="Bree Serif"/>
                <a:cs typeface="Bree Serif"/>
                <a:sym typeface="Bree Serif"/>
              </a:rPr>
              <a:t>Ahmad Dahlan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1763500" y="3056847"/>
            <a:ext cx="14761000" cy="5668167"/>
            <a:chOff x="0" y="0"/>
            <a:chExt cx="4365650" cy="1676393"/>
          </a:xfrm>
        </p:grpSpPr>
        <p:sp>
          <p:nvSpPr>
            <p:cNvPr id="3" name="Freeform 3"/>
            <p:cNvSpPr/>
            <p:nvPr/>
          </p:nvSpPr>
          <p:spPr>
            <a:xfrm>
              <a:off x="0" y="0"/>
              <a:ext cx="4365650" cy="1676393"/>
            </a:xfrm>
            <a:custGeom>
              <a:avLst/>
              <a:gdLst/>
              <a:ahLst/>
              <a:cxnLst/>
              <a:rect l="l" t="t" r="r" b="b"/>
              <a:pathLst>
                <a:path w="4365650" h="1676393">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4365650"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5" name="Group 5"/>
          <p:cNvGrpSpPr/>
          <p:nvPr/>
        </p:nvGrpSpPr>
        <p:grpSpPr>
          <a:xfrm>
            <a:off x="5062495" y="2191672"/>
            <a:ext cx="7964815" cy="1406906"/>
            <a:chOff x="0" y="0"/>
            <a:chExt cx="2355639" cy="416101"/>
          </a:xfrm>
        </p:grpSpPr>
        <p:sp>
          <p:nvSpPr>
            <p:cNvPr id="6" name="Freeform 6"/>
            <p:cNvSpPr/>
            <p:nvPr/>
          </p:nvSpPr>
          <p:spPr>
            <a:xfrm>
              <a:off x="0" y="0"/>
              <a:ext cx="2355639" cy="416101"/>
            </a:xfrm>
            <a:custGeom>
              <a:avLst/>
              <a:gdLst/>
              <a:ahLst/>
              <a:cxnLst/>
              <a:rect l="l" t="t" r="r" b="b"/>
              <a:pathLst>
                <a:path w="2355639" h="416101">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7" name="TextBox 7"/>
            <p:cNvSpPr txBox="1"/>
            <p:nvPr/>
          </p:nvSpPr>
          <p:spPr>
            <a:xfrm>
              <a:off x="0" y="-95250"/>
              <a:ext cx="2355639"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8" name="Freeform 8"/>
          <p:cNvSpPr/>
          <p:nvPr/>
        </p:nvSpPr>
        <p:spPr>
          <a:xfrm>
            <a:off x="4472974" y="3783162"/>
            <a:ext cx="9342052" cy="4729414"/>
          </a:xfrm>
          <a:custGeom>
            <a:avLst/>
            <a:gdLst/>
            <a:ahLst/>
            <a:cxnLst/>
            <a:rect l="l" t="t" r="r" b="b"/>
            <a:pathLst>
              <a:path w="9342052" h="4729414">
                <a:moveTo>
                  <a:pt x="0" y="0"/>
                </a:moveTo>
                <a:lnTo>
                  <a:pt x="9342052" y="0"/>
                </a:lnTo>
                <a:lnTo>
                  <a:pt x="9342052" y="4729414"/>
                </a:lnTo>
                <a:lnTo>
                  <a:pt x="0" y="4729414"/>
                </a:lnTo>
                <a:lnTo>
                  <a:pt x="0" y="0"/>
                </a:lnTo>
                <a:close/>
              </a:path>
            </a:pathLst>
          </a:custGeom>
          <a:blipFill>
            <a:blip r:embed="rId2"/>
            <a:stretch>
              <a:fillRect/>
            </a:stretch>
          </a:blipFill>
        </p:spPr>
      </p:sp>
      <p:sp>
        <p:nvSpPr>
          <p:cNvPr id="9" name="Freeform 9"/>
          <p:cNvSpPr/>
          <p:nvPr/>
        </p:nvSpPr>
        <p:spPr>
          <a:xfrm>
            <a:off x="-166759" y="6302116"/>
            <a:ext cx="4190676" cy="4114800"/>
          </a:xfrm>
          <a:custGeom>
            <a:avLst/>
            <a:gdLst/>
            <a:ahLst/>
            <a:cxnLst/>
            <a:rect l="l" t="t" r="r" b="b"/>
            <a:pathLst>
              <a:path w="4190676" h="4114800">
                <a:moveTo>
                  <a:pt x="0" y="0"/>
                </a:moveTo>
                <a:lnTo>
                  <a:pt x="4190676" y="0"/>
                </a:lnTo>
                <a:lnTo>
                  <a:pt x="41906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0" y="-100544"/>
            <a:ext cx="7315200" cy="3883706"/>
          </a:xfrm>
          <a:custGeom>
            <a:avLst/>
            <a:gdLst/>
            <a:ahLst/>
            <a:cxnLst/>
            <a:rect l="l" t="t" r="r" b="b"/>
            <a:pathLst>
              <a:path w="7315200" h="3883706">
                <a:moveTo>
                  <a:pt x="0" y="0"/>
                </a:moveTo>
                <a:lnTo>
                  <a:pt x="7315200" y="0"/>
                </a:lnTo>
                <a:lnTo>
                  <a:pt x="7315200" y="3883706"/>
                </a:lnTo>
                <a:lnTo>
                  <a:pt x="0" y="3883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876421" y="-100544"/>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2381642" y="2144403"/>
            <a:ext cx="13524717" cy="1387144"/>
          </a:xfrm>
          <a:prstGeom prst="rect">
            <a:avLst/>
          </a:prstGeom>
        </p:spPr>
        <p:txBody>
          <a:bodyPr lIns="0" tIns="0" rIns="0" bIns="0" rtlCol="0" anchor="t">
            <a:spAutoFit/>
          </a:bodyPr>
          <a:lstStyle/>
          <a:p>
            <a:pPr algn="ctr">
              <a:lnSpc>
                <a:spcPts val="5443"/>
              </a:lnSpc>
            </a:pPr>
            <a:r>
              <a:rPr lang="en-US" sz="3888" b="1">
                <a:solidFill>
                  <a:srgbClr val="FFFFFF"/>
                </a:solidFill>
                <a:latin typeface="Poppins Bold"/>
                <a:ea typeface="Poppins Bold"/>
                <a:cs typeface="Poppins Bold"/>
                <a:sym typeface="Poppins Bold"/>
              </a:rPr>
              <a:t>Tampilan unggahan</a:t>
            </a:r>
          </a:p>
          <a:p>
            <a:pPr marL="0" lvl="0" indent="0" algn="ctr">
              <a:lnSpc>
                <a:spcPts val="5443"/>
              </a:lnSpc>
              <a:spcBef>
                <a:spcPct val="0"/>
              </a:spcBef>
            </a:pPr>
            <a:r>
              <a:rPr lang="en-US" sz="3888" b="1">
                <a:solidFill>
                  <a:srgbClr val="FFFFFF"/>
                </a:solidFill>
                <a:latin typeface="Poppins Bold"/>
                <a:ea typeface="Poppins Bold"/>
                <a:cs typeface="Poppins Bold"/>
                <a:sym typeface="Poppins Bold"/>
              </a:rPr>
              <a:t> projek di GitHub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1500633" y="3194186"/>
            <a:ext cx="9978254" cy="4784883"/>
            <a:chOff x="0" y="0"/>
            <a:chExt cx="2951125" cy="1415156"/>
          </a:xfrm>
        </p:grpSpPr>
        <p:sp>
          <p:nvSpPr>
            <p:cNvPr id="3" name="Freeform 3"/>
            <p:cNvSpPr/>
            <p:nvPr/>
          </p:nvSpPr>
          <p:spPr>
            <a:xfrm>
              <a:off x="0" y="0"/>
              <a:ext cx="2951125" cy="1415156"/>
            </a:xfrm>
            <a:custGeom>
              <a:avLst/>
              <a:gdLst/>
              <a:ahLst/>
              <a:cxnLst/>
              <a:rect l="l" t="t" r="r" b="b"/>
              <a:pathLst>
                <a:path w="2951125" h="1415156">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2951125" cy="151040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AutoShape 5"/>
          <p:cNvSpPr/>
          <p:nvPr/>
        </p:nvSpPr>
        <p:spPr>
          <a:xfrm>
            <a:off x="1927110" y="6841917"/>
            <a:ext cx="9118141" cy="0"/>
          </a:xfrm>
          <a:prstGeom prst="line">
            <a:avLst/>
          </a:prstGeom>
          <a:ln w="66675" cap="flat">
            <a:solidFill>
              <a:srgbClr val="FFFFFF"/>
            </a:solidFill>
            <a:prstDash val="solid"/>
            <a:headEnd type="oval" w="lg" len="lg"/>
            <a:tailEnd type="oval" w="lg" len="lg"/>
          </a:ln>
        </p:spPr>
      </p:sp>
      <p:sp>
        <p:nvSpPr>
          <p:cNvPr id="6" name="Freeform 6"/>
          <p:cNvSpPr/>
          <p:nvPr/>
        </p:nvSpPr>
        <p:spPr>
          <a:xfrm>
            <a:off x="10356141" y="2595477"/>
            <a:ext cx="8095869" cy="8229600"/>
          </a:xfrm>
          <a:custGeom>
            <a:avLst/>
            <a:gdLst/>
            <a:ahLst/>
            <a:cxnLst/>
            <a:rect l="l" t="t" r="r" b="b"/>
            <a:pathLst>
              <a:path w="8095869" h="8229600">
                <a:moveTo>
                  <a:pt x="0" y="0"/>
                </a:moveTo>
                <a:lnTo>
                  <a:pt x="8095869" y="0"/>
                </a:lnTo>
                <a:lnTo>
                  <a:pt x="8095869" y="8229600"/>
                </a:lnTo>
                <a:lnTo>
                  <a:pt x="0" y="8229600"/>
                </a:lnTo>
                <a:lnTo>
                  <a:pt x="0" y="0"/>
                </a:lnTo>
                <a:close/>
              </a:path>
            </a:pathLst>
          </a:custGeom>
          <a:blipFill>
            <a:blip r:embed="rId2"/>
            <a:stretch>
              <a:fillRect/>
            </a:stretch>
          </a:blipFill>
        </p:spPr>
      </p:sp>
      <p:sp>
        <p:nvSpPr>
          <p:cNvPr id="7" name="Freeform 7"/>
          <p:cNvSpPr/>
          <p:nvPr/>
        </p:nvSpPr>
        <p:spPr>
          <a:xfrm rot="-5400000">
            <a:off x="4728932" y="3786836"/>
            <a:ext cx="1131129" cy="742775"/>
          </a:xfrm>
          <a:custGeom>
            <a:avLst/>
            <a:gdLst/>
            <a:ahLst/>
            <a:cxnLst/>
            <a:rect l="l" t="t" r="r" b="b"/>
            <a:pathLst>
              <a:path w="1131129" h="742775">
                <a:moveTo>
                  <a:pt x="0" y="0"/>
                </a:moveTo>
                <a:lnTo>
                  <a:pt x="1131129" y="0"/>
                </a:lnTo>
                <a:lnTo>
                  <a:pt x="1131129" y="742774"/>
                </a:lnTo>
                <a:lnTo>
                  <a:pt x="0" y="742774"/>
                </a:lnTo>
                <a:lnTo>
                  <a:pt x="0" y="0"/>
                </a:lnTo>
                <a:close/>
              </a:path>
            </a:pathLst>
          </a:custGeom>
          <a:blipFill>
            <a:blip r:embed="rId3"/>
            <a:stretch>
              <a:fillRect/>
            </a:stretch>
          </a:blipFill>
        </p:spPr>
      </p:sp>
      <p:sp>
        <p:nvSpPr>
          <p:cNvPr id="8" name="Freeform 8"/>
          <p:cNvSpPr/>
          <p:nvPr/>
        </p:nvSpPr>
        <p:spPr>
          <a:xfrm>
            <a:off x="0" y="6172200"/>
            <a:ext cx="3583617" cy="4114800"/>
          </a:xfrm>
          <a:custGeom>
            <a:avLst/>
            <a:gdLst/>
            <a:ahLst/>
            <a:cxnLst/>
            <a:rect l="l" t="t" r="r" b="b"/>
            <a:pathLst>
              <a:path w="3583617" h="4114800">
                <a:moveTo>
                  <a:pt x="0" y="0"/>
                </a:moveTo>
                <a:lnTo>
                  <a:pt x="3583617" y="0"/>
                </a:lnTo>
                <a:lnTo>
                  <a:pt x="35836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173200" y="4342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150151" y="4447563"/>
            <a:ext cx="8679219" cy="1723125"/>
          </a:xfrm>
          <a:prstGeom prst="rect">
            <a:avLst/>
          </a:prstGeom>
        </p:spPr>
        <p:txBody>
          <a:bodyPr lIns="0" tIns="0" rIns="0" bIns="0" rtlCol="0" anchor="t">
            <a:spAutoFit/>
          </a:bodyPr>
          <a:lstStyle/>
          <a:p>
            <a:pPr marL="0" lvl="0" indent="0" algn="ctr">
              <a:lnSpc>
                <a:spcPts val="13321"/>
              </a:lnSpc>
              <a:spcBef>
                <a:spcPct val="0"/>
              </a:spcBef>
            </a:pPr>
            <a:r>
              <a:rPr lang="en-US" sz="9515" b="1">
                <a:solidFill>
                  <a:srgbClr val="FFFFFF"/>
                </a:solidFill>
                <a:latin typeface="Poppins Bold"/>
                <a:ea typeface="Poppins Bold"/>
                <a:cs typeface="Poppins Bold"/>
                <a:sym typeface="Poppins Bold"/>
              </a:rPr>
              <a:t>T</a:t>
            </a:r>
            <a:r>
              <a:rPr lang="en-US" sz="9515" b="1" u="none" strike="noStrike">
                <a:solidFill>
                  <a:srgbClr val="FFFFFF"/>
                </a:solidFill>
                <a:latin typeface="Poppins Bold"/>
                <a:ea typeface="Poppins Bold"/>
                <a:cs typeface="Poppins Bold"/>
                <a:sym typeface="Poppins Bold"/>
              </a:rPr>
              <a:t>hank You!</a:t>
            </a:r>
          </a:p>
        </p:txBody>
      </p:sp>
      <p:sp>
        <p:nvSpPr>
          <p:cNvPr id="11" name="TextBox 11"/>
          <p:cNvSpPr txBox="1"/>
          <p:nvPr/>
        </p:nvSpPr>
        <p:spPr>
          <a:xfrm>
            <a:off x="5665884" y="3693685"/>
            <a:ext cx="3121456" cy="862402"/>
          </a:xfrm>
          <a:prstGeom prst="rect">
            <a:avLst/>
          </a:prstGeom>
        </p:spPr>
        <p:txBody>
          <a:bodyPr lIns="0" tIns="0" rIns="0" bIns="0" rtlCol="0" anchor="t">
            <a:spAutoFit/>
          </a:bodyPr>
          <a:lstStyle/>
          <a:p>
            <a:pPr algn="l">
              <a:lnSpc>
                <a:spcPts val="3391"/>
              </a:lnSpc>
            </a:pPr>
            <a:r>
              <a:rPr lang="en-US" sz="2422" spc="-48">
                <a:solidFill>
                  <a:srgbClr val="FFFFFF"/>
                </a:solidFill>
                <a:latin typeface="Poppins"/>
                <a:ea typeface="Poppins"/>
                <a:cs typeface="Poppins"/>
                <a:sym typeface="Poppins"/>
              </a:rPr>
              <a:t>Universitas</a:t>
            </a:r>
          </a:p>
          <a:p>
            <a:pPr algn="l">
              <a:lnSpc>
                <a:spcPts val="3391"/>
              </a:lnSpc>
            </a:pPr>
            <a:r>
              <a:rPr lang="en-US" sz="2422" spc="-48">
                <a:solidFill>
                  <a:srgbClr val="FFFFFF"/>
                </a:solidFill>
                <a:latin typeface="Poppins"/>
                <a:ea typeface="Poppins"/>
                <a:cs typeface="Poppins"/>
                <a:sym typeface="Poppins"/>
              </a:rPr>
              <a:t>Ahmad Dahlan</a:t>
            </a:r>
          </a:p>
        </p:txBody>
      </p:sp>
      <p:sp>
        <p:nvSpPr>
          <p:cNvPr id="12" name="TextBox 12"/>
          <p:cNvSpPr txBox="1"/>
          <p:nvPr/>
        </p:nvSpPr>
        <p:spPr>
          <a:xfrm>
            <a:off x="2246987" y="6242018"/>
            <a:ext cx="8485546" cy="1478082"/>
          </a:xfrm>
          <a:prstGeom prst="rect">
            <a:avLst/>
          </a:prstGeom>
        </p:spPr>
        <p:txBody>
          <a:bodyPr lIns="0" tIns="0" rIns="0" bIns="0" rtlCol="0" anchor="t">
            <a:spAutoFit/>
          </a:bodyPr>
          <a:lstStyle/>
          <a:p>
            <a:pPr algn="ctr">
              <a:lnSpc>
                <a:spcPts val="2919"/>
              </a:lnSpc>
            </a:pPr>
            <a:r>
              <a:rPr lang="en-US" sz="2085">
                <a:solidFill>
                  <a:srgbClr val="FFFFFF"/>
                </a:solidFill>
                <a:latin typeface="Poppins"/>
                <a:ea typeface="Poppins"/>
                <a:cs typeface="Poppins"/>
                <a:sym typeface="Poppins"/>
              </a:rPr>
              <a:t>Link GitHub Web Profile Diri</a:t>
            </a:r>
          </a:p>
          <a:p>
            <a:pPr algn="ctr">
              <a:lnSpc>
                <a:spcPts val="2919"/>
              </a:lnSpc>
            </a:pPr>
            <a:endParaRPr lang="en-US" sz="2085">
              <a:solidFill>
                <a:srgbClr val="FFFFFF"/>
              </a:solidFill>
              <a:latin typeface="Poppins"/>
              <a:ea typeface="Poppins"/>
              <a:cs typeface="Poppins"/>
              <a:sym typeface="Poppins"/>
            </a:endParaRPr>
          </a:p>
          <a:p>
            <a:pPr algn="ctr">
              <a:lnSpc>
                <a:spcPts val="2919"/>
              </a:lnSpc>
            </a:pPr>
            <a:r>
              <a:rPr lang="en-US" sz="2085" u="sng">
                <a:solidFill>
                  <a:srgbClr val="FFFFFF"/>
                </a:solidFill>
                <a:latin typeface="Poppins"/>
                <a:ea typeface="Poppins"/>
                <a:cs typeface="Poppins"/>
                <a:sym typeface="Poppins"/>
                <a:hlinkClick r:id="rId8" tooltip="https://github.com/futhiananda/TP_PWEB2025_Futhia-Nanda_109_B_WEB_PROFIL"/>
              </a:rPr>
              <a:t>https://github.com/futhiananda/TP_PWEB2025_Futhia-Nanda_109_B_WEB_PROFIL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1977154" y="2317307"/>
            <a:ext cx="12174384" cy="6940993"/>
            <a:chOff x="0" y="0"/>
            <a:chExt cx="3206422" cy="1828081"/>
          </a:xfrm>
        </p:grpSpPr>
        <p:sp>
          <p:nvSpPr>
            <p:cNvPr id="3" name="Freeform 3"/>
            <p:cNvSpPr/>
            <p:nvPr/>
          </p:nvSpPr>
          <p:spPr>
            <a:xfrm>
              <a:off x="0" y="0"/>
              <a:ext cx="3206422" cy="1828081"/>
            </a:xfrm>
            <a:custGeom>
              <a:avLst/>
              <a:gdLst/>
              <a:ahLst/>
              <a:cxnLst/>
              <a:rect l="l" t="t" r="r" b="b"/>
              <a:pathLst>
                <a:path w="3206422" h="1828081">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4" name="TextBox 4"/>
            <p:cNvSpPr txBox="1"/>
            <p:nvPr/>
          </p:nvSpPr>
          <p:spPr>
            <a:xfrm>
              <a:off x="0" y="-95250"/>
              <a:ext cx="3206422" cy="192333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Freeform 5"/>
          <p:cNvSpPr/>
          <p:nvPr/>
        </p:nvSpPr>
        <p:spPr>
          <a:xfrm>
            <a:off x="12745725" y="4118308"/>
            <a:ext cx="5542275" cy="6191443"/>
          </a:xfrm>
          <a:custGeom>
            <a:avLst/>
            <a:gdLst/>
            <a:ahLst/>
            <a:cxnLst/>
            <a:rect l="l" t="t" r="r" b="b"/>
            <a:pathLst>
              <a:path w="5542275" h="6191443">
                <a:moveTo>
                  <a:pt x="0" y="0"/>
                </a:moveTo>
                <a:lnTo>
                  <a:pt x="5542275" y="0"/>
                </a:lnTo>
                <a:lnTo>
                  <a:pt x="5542275" y="6191443"/>
                </a:lnTo>
                <a:lnTo>
                  <a:pt x="0" y="6191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4387" y="6194951"/>
            <a:ext cx="4559474" cy="4114800"/>
          </a:xfrm>
          <a:custGeom>
            <a:avLst/>
            <a:gdLst/>
            <a:ahLst/>
            <a:cxnLst/>
            <a:rect l="l" t="t" r="r" b="b"/>
            <a:pathLst>
              <a:path w="4559474" h="4114800">
                <a:moveTo>
                  <a:pt x="0" y="0"/>
                </a:moveTo>
                <a:lnTo>
                  <a:pt x="4559474" y="0"/>
                </a:lnTo>
                <a:lnTo>
                  <a:pt x="455947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151538" y="-243499"/>
            <a:ext cx="6902603" cy="3463852"/>
          </a:xfrm>
          <a:custGeom>
            <a:avLst/>
            <a:gdLst/>
            <a:ahLst/>
            <a:cxnLst/>
            <a:rect l="l" t="t" r="r" b="b"/>
            <a:pathLst>
              <a:path w="6902603" h="3463852">
                <a:moveTo>
                  <a:pt x="0" y="0"/>
                </a:moveTo>
                <a:lnTo>
                  <a:pt x="6902603" y="0"/>
                </a:lnTo>
                <a:lnTo>
                  <a:pt x="6902603" y="3463852"/>
                </a:lnTo>
                <a:lnTo>
                  <a:pt x="0" y="3463852"/>
                </a:lnTo>
                <a:lnTo>
                  <a:pt x="0" y="0"/>
                </a:lnTo>
                <a:close/>
              </a:path>
            </a:pathLst>
          </a:custGeom>
          <a:blipFill>
            <a:blip r:embed="rId6"/>
            <a:stretch>
              <a:fillRect/>
            </a:stretch>
          </a:blipFill>
        </p:spPr>
      </p:sp>
      <p:sp>
        <p:nvSpPr>
          <p:cNvPr id="8" name="TextBox 8"/>
          <p:cNvSpPr txBox="1"/>
          <p:nvPr/>
        </p:nvSpPr>
        <p:spPr>
          <a:xfrm>
            <a:off x="3589122" y="3908758"/>
            <a:ext cx="8950448" cy="4508051"/>
          </a:xfrm>
          <a:prstGeom prst="rect">
            <a:avLst/>
          </a:prstGeom>
        </p:spPr>
        <p:txBody>
          <a:bodyPr lIns="0" tIns="0" rIns="0" bIns="0" rtlCol="0" anchor="t">
            <a:spAutoFit/>
          </a:bodyPr>
          <a:lstStyle/>
          <a:p>
            <a:pPr algn="l">
              <a:lnSpc>
                <a:spcPts val="6010"/>
              </a:lnSpc>
            </a:pPr>
            <a:r>
              <a:rPr lang="en-US" sz="3214">
                <a:solidFill>
                  <a:srgbClr val="000000"/>
                </a:solidFill>
                <a:latin typeface="Bree Serif"/>
                <a:ea typeface="Bree Serif"/>
                <a:cs typeface="Bree Serif"/>
                <a:sym typeface="Bree Serif"/>
              </a:rPr>
              <a:t>Judul Program        : Web Profile Diri</a:t>
            </a:r>
          </a:p>
          <a:p>
            <a:pPr algn="l">
              <a:lnSpc>
                <a:spcPts val="6010"/>
              </a:lnSpc>
            </a:pPr>
            <a:r>
              <a:rPr lang="en-US" sz="3214" u="none" strike="noStrike">
                <a:solidFill>
                  <a:srgbClr val="000000"/>
                </a:solidFill>
                <a:latin typeface="Bree Serif"/>
                <a:ea typeface="Bree Serif"/>
                <a:cs typeface="Bree Serif"/>
                <a:sym typeface="Bree Serif"/>
              </a:rPr>
              <a:t>Nama                            : Futhia Nanda Az-Zahra</a:t>
            </a:r>
          </a:p>
          <a:p>
            <a:pPr algn="l">
              <a:lnSpc>
                <a:spcPts val="6010"/>
              </a:lnSpc>
            </a:pPr>
            <a:r>
              <a:rPr lang="en-US" sz="3214" u="none" strike="noStrike">
                <a:solidFill>
                  <a:srgbClr val="000000"/>
                </a:solidFill>
                <a:latin typeface="Bree Serif"/>
                <a:ea typeface="Bree Serif"/>
                <a:cs typeface="Bree Serif"/>
                <a:sym typeface="Bree Serif"/>
              </a:rPr>
              <a:t>Dosen Pengampu   : Ali Tarmuji, S.T., M.Cs</a:t>
            </a:r>
          </a:p>
          <a:p>
            <a:pPr algn="l">
              <a:lnSpc>
                <a:spcPts val="6010"/>
              </a:lnSpc>
            </a:pPr>
            <a:r>
              <a:rPr lang="en-US" sz="3214" u="none" strike="noStrike">
                <a:solidFill>
                  <a:srgbClr val="000000"/>
                </a:solidFill>
                <a:latin typeface="Bree Serif"/>
                <a:ea typeface="Bree Serif"/>
                <a:cs typeface="Bree Serif"/>
                <a:sym typeface="Bree Serif"/>
              </a:rPr>
              <a:t>Mata Kuliah              : Pemrograman Web</a:t>
            </a:r>
          </a:p>
          <a:p>
            <a:pPr algn="l">
              <a:lnSpc>
                <a:spcPts val="6010"/>
              </a:lnSpc>
            </a:pPr>
            <a:r>
              <a:rPr lang="en-US" sz="3214" u="none" strike="noStrike">
                <a:solidFill>
                  <a:srgbClr val="000000"/>
                </a:solidFill>
                <a:latin typeface="Bree Serif"/>
                <a:ea typeface="Bree Serif"/>
                <a:cs typeface="Bree Serif"/>
                <a:sym typeface="Bree Serif"/>
              </a:rPr>
              <a:t>Program Studi         : Informatika</a:t>
            </a:r>
          </a:p>
          <a:p>
            <a:pPr algn="l">
              <a:lnSpc>
                <a:spcPts val="6010"/>
              </a:lnSpc>
            </a:pPr>
            <a:r>
              <a:rPr lang="en-US" sz="3214" u="none" strike="noStrike">
                <a:solidFill>
                  <a:srgbClr val="000000"/>
                </a:solidFill>
                <a:latin typeface="Bree Serif"/>
                <a:ea typeface="Bree Serif"/>
                <a:cs typeface="Bree Serif"/>
                <a:sym typeface="Bree Serif"/>
              </a:rPr>
              <a:t>Fakultas                      : Fakultas Teknologi Industri</a:t>
            </a:r>
          </a:p>
        </p:txBody>
      </p:sp>
      <p:sp>
        <p:nvSpPr>
          <p:cNvPr id="9" name="TextBox 9"/>
          <p:cNvSpPr txBox="1"/>
          <p:nvPr/>
        </p:nvSpPr>
        <p:spPr>
          <a:xfrm>
            <a:off x="3520772" y="2473744"/>
            <a:ext cx="11100914" cy="1293192"/>
          </a:xfrm>
          <a:prstGeom prst="rect">
            <a:avLst/>
          </a:prstGeom>
        </p:spPr>
        <p:txBody>
          <a:bodyPr lIns="0" tIns="0" rIns="0" bIns="0" rtlCol="0" anchor="t">
            <a:spAutoFit/>
          </a:bodyPr>
          <a:lstStyle/>
          <a:p>
            <a:pPr marL="0" lvl="0" indent="0" algn="l">
              <a:lnSpc>
                <a:spcPts val="10096"/>
              </a:lnSpc>
            </a:pPr>
            <a:r>
              <a:rPr lang="en-US" sz="7211" b="1">
                <a:solidFill>
                  <a:srgbClr val="FFFFFF"/>
                </a:solidFill>
                <a:latin typeface="Poppins Bold"/>
                <a:ea typeface="Poppins Bold"/>
                <a:cs typeface="Poppins Bold"/>
                <a:sym typeface="Poppins Bold"/>
              </a:rPr>
              <a:t>Identitas Projek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sp>
        <p:nvSpPr>
          <p:cNvPr id="2" name="Freeform 2"/>
          <p:cNvSpPr/>
          <p:nvPr/>
        </p:nvSpPr>
        <p:spPr>
          <a:xfrm>
            <a:off x="11222212" y="0"/>
            <a:ext cx="7315200" cy="2553670"/>
          </a:xfrm>
          <a:custGeom>
            <a:avLst/>
            <a:gdLst/>
            <a:ahLst/>
            <a:cxnLst/>
            <a:rect l="l" t="t" r="r" b="b"/>
            <a:pathLst>
              <a:path w="7315200" h="2553670">
                <a:moveTo>
                  <a:pt x="0" y="0"/>
                </a:moveTo>
                <a:lnTo>
                  <a:pt x="7315200" y="0"/>
                </a:lnTo>
                <a:lnTo>
                  <a:pt x="7315200" y="2553670"/>
                </a:lnTo>
                <a:lnTo>
                  <a:pt x="0" y="2553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389" y="2057400"/>
            <a:ext cx="10477500" cy="8229600"/>
          </a:xfrm>
          <a:custGeom>
            <a:avLst/>
            <a:gdLst/>
            <a:ahLst/>
            <a:cxnLst/>
            <a:rect l="l" t="t" r="r" b="b"/>
            <a:pathLst>
              <a:path w="10477500" h="8229600">
                <a:moveTo>
                  <a:pt x="0" y="0"/>
                </a:moveTo>
                <a:lnTo>
                  <a:pt x="10477500" y="0"/>
                </a:lnTo>
                <a:lnTo>
                  <a:pt x="10477500" y="8229600"/>
                </a:lnTo>
                <a:lnTo>
                  <a:pt x="0" y="8229600"/>
                </a:lnTo>
                <a:lnTo>
                  <a:pt x="0" y="0"/>
                </a:lnTo>
                <a:close/>
              </a:path>
            </a:pathLst>
          </a:custGeom>
          <a:blipFill>
            <a:blip r:embed="rId4"/>
            <a:stretch>
              <a:fillRect/>
            </a:stretch>
          </a:blipFill>
        </p:spPr>
      </p:sp>
      <p:grpSp>
        <p:nvGrpSpPr>
          <p:cNvPr id="4" name="Group 4"/>
          <p:cNvGrpSpPr/>
          <p:nvPr/>
        </p:nvGrpSpPr>
        <p:grpSpPr>
          <a:xfrm>
            <a:off x="1028700" y="1028700"/>
            <a:ext cx="13851112" cy="8229600"/>
            <a:chOff x="0" y="0"/>
            <a:chExt cx="3648030" cy="2167467"/>
          </a:xfrm>
        </p:grpSpPr>
        <p:sp>
          <p:nvSpPr>
            <p:cNvPr id="5" name="Freeform 5"/>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6" name="TextBox 6"/>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7" name="Freeform 7"/>
          <p:cNvSpPr/>
          <p:nvPr/>
        </p:nvSpPr>
        <p:spPr>
          <a:xfrm>
            <a:off x="10541889" y="1028700"/>
            <a:ext cx="7746111" cy="8229600"/>
          </a:xfrm>
          <a:custGeom>
            <a:avLst/>
            <a:gdLst/>
            <a:ahLst/>
            <a:cxnLst/>
            <a:rect l="l" t="t" r="r" b="b"/>
            <a:pathLst>
              <a:path w="7746111" h="8229600">
                <a:moveTo>
                  <a:pt x="0" y="0"/>
                </a:moveTo>
                <a:lnTo>
                  <a:pt x="7746111" y="0"/>
                </a:lnTo>
                <a:lnTo>
                  <a:pt x="7746111" y="8229600"/>
                </a:lnTo>
                <a:lnTo>
                  <a:pt x="0" y="8229600"/>
                </a:lnTo>
                <a:lnTo>
                  <a:pt x="0" y="0"/>
                </a:lnTo>
                <a:close/>
              </a:path>
            </a:pathLst>
          </a:custGeom>
          <a:blipFill>
            <a:blip r:embed="rId5"/>
            <a:stretch>
              <a:fillRect/>
            </a:stretch>
          </a:blipFill>
        </p:spPr>
      </p:sp>
      <p:sp>
        <p:nvSpPr>
          <p:cNvPr id="8" name="TextBox 8"/>
          <p:cNvSpPr txBox="1"/>
          <p:nvPr/>
        </p:nvSpPr>
        <p:spPr>
          <a:xfrm>
            <a:off x="1894080" y="3584650"/>
            <a:ext cx="9898331" cy="3748903"/>
          </a:xfrm>
          <a:prstGeom prst="rect">
            <a:avLst/>
          </a:prstGeom>
        </p:spPr>
        <p:txBody>
          <a:bodyPr lIns="0" tIns="0" rIns="0" bIns="0" rtlCol="0" anchor="t">
            <a:spAutoFit/>
          </a:bodyPr>
          <a:lstStyle/>
          <a:p>
            <a:pPr algn="ctr">
              <a:lnSpc>
                <a:spcPts val="4965"/>
              </a:lnSpc>
            </a:pPr>
            <a:r>
              <a:rPr lang="en-US" sz="3424">
                <a:solidFill>
                  <a:srgbClr val="000000"/>
                </a:solidFill>
                <a:latin typeface="Bree Serif"/>
                <a:ea typeface="Bree Serif"/>
                <a:cs typeface="Bree Serif"/>
                <a:sym typeface="Bree Serif"/>
              </a:rPr>
              <a:t>Website profil pribadi tanpa framework (HTML, CSS, JavaScript, PHP) yang menampilkan biodata, rencana, pengalaman belajar dan sertifikat, serta menyediakan formulir pesan dengan validasi klien dan server. Desain responsif sehingga nyaman dilihat</a:t>
            </a:r>
          </a:p>
        </p:txBody>
      </p:sp>
      <p:sp>
        <p:nvSpPr>
          <p:cNvPr id="9" name="TextBox 9"/>
          <p:cNvSpPr txBox="1"/>
          <p:nvPr/>
        </p:nvSpPr>
        <p:spPr>
          <a:xfrm>
            <a:off x="2262365" y="2191397"/>
            <a:ext cx="9161760" cy="1295238"/>
          </a:xfrm>
          <a:prstGeom prst="rect">
            <a:avLst/>
          </a:prstGeom>
        </p:spPr>
        <p:txBody>
          <a:bodyPr lIns="0" tIns="0" rIns="0" bIns="0" rtlCol="0" anchor="t">
            <a:spAutoFit/>
          </a:bodyPr>
          <a:lstStyle/>
          <a:p>
            <a:pPr marL="0" lvl="0" indent="0" algn="l">
              <a:lnSpc>
                <a:spcPts val="10096"/>
              </a:lnSpc>
              <a:spcBef>
                <a:spcPct val="0"/>
              </a:spcBef>
            </a:pPr>
            <a:r>
              <a:rPr lang="en-US" sz="7211" b="1">
                <a:solidFill>
                  <a:srgbClr val="FFFFFF"/>
                </a:solidFill>
                <a:latin typeface="Poppins Bold"/>
                <a:ea typeface="Poppins Bold"/>
                <a:cs typeface="Poppins Bold"/>
                <a:sym typeface="Poppins Bold"/>
              </a:rPr>
              <a:t>Deskripsi Singkat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6114924" y="160547"/>
            <a:ext cx="6575382" cy="1290136"/>
            <a:chOff x="0" y="0"/>
            <a:chExt cx="2120723" cy="416101"/>
          </a:xfrm>
        </p:grpSpPr>
        <p:sp>
          <p:nvSpPr>
            <p:cNvPr id="3" name="Freeform 3"/>
            <p:cNvSpPr/>
            <p:nvPr/>
          </p:nvSpPr>
          <p:spPr>
            <a:xfrm>
              <a:off x="0" y="0"/>
              <a:ext cx="2120723" cy="416101"/>
            </a:xfrm>
            <a:custGeom>
              <a:avLst/>
              <a:gdLst/>
              <a:ahLst/>
              <a:cxnLst/>
              <a:rect l="l" t="t" r="r" b="b"/>
              <a:pathLst>
                <a:path w="2120723" h="416101">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2120723"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Freeform 5"/>
          <p:cNvSpPr/>
          <p:nvPr/>
        </p:nvSpPr>
        <p:spPr>
          <a:xfrm>
            <a:off x="6304533" y="2057400"/>
            <a:ext cx="12006048" cy="8229600"/>
          </a:xfrm>
          <a:custGeom>
            <a:avLst/>
            <a:gdLst/>
            <a:ahLst/>
            <a:cxnLst/>
            <a:rect l="l" t="t" r="r" b="b"/>
            <a:pathLst>
              <a:path w="12006048" h="8229600">
                <a:moveTo>
                  <a:pt x="0" y="0"/>
                </a:moveTo>
                <a:lnTo>
                  <a:pt x="12006048" y="0"/>
                </a:lnTo>
                <a:lnTo>
                  <a:pt x="12006048" y="8229600"/>
                </a:lnTo>
                <a:lnTo>
                  <a:pt x="0" y="8229600"/>
                </a:lnTo>
                <a:lnTo>
                  <a:pt x="0" y="0"/>
                </a:lnTo>
                <a:close/>
              </a:path>
            </a:pathLst>
          </a:custGeom>
          <a:blipFill>
            <a:blip r:embed="rId2"/>
            <a:stretch>
              <a:fillRect/>
            </a:stretch>
          </a:blipFill>
        </p:spPr>
      </p:sp>
      <p:grpSp>
        <p:nvGrpSpPr>
          <p:cNvPr id="6" name="Group 6"/>
          <p:cNvGrpSpPr/>
          <p:nvPr/>
        </p:nvGrpSpPr>
        <p:grpSpPr>
          <a:xfrm>
            <a:off x="6114924" y="1731300"/>
            <a:ext cx="8790619" cy="1892592"/>
            <a:chOff x="0" y="0"/>
            <a:chExt cx="3743243" cy="805908"/>
          </a:xfrm>
        </p:grpSpPr>
        <p:sp>
          <p:nvSpPr>
            <p:cNvPr id="7" name="Freeform 7"/>
            <p:cNvSpPr/>
            <p:nvPr/>
          </p:nvSpPr>
          <p:spPr>
            <a:xfrm>
              <a:off x="0" y="0"/>
              <a:ext cx="3743243" cy="805908"/>
            </a:xfrm>
            <a:custGeom>
              <a:avLst/>
              <a:gdLst/>
              <a:ahLst/>
              <a:cxnLst/>
              <a:rect l="l" t="t" r="r" b="b"/>
              <a:pathLst>
                <a:path w="3743243" h="805908">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743243" cy="901158"/>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6304533" y="1886896"/>
            <a:ext cx="1581400" cy="1581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grpSp>
        <p:nvGrpSpPr>
          <p:cNvPr id="12" name="Group 12"/>
          <p:cNvGrpSpPr/>
          <p:nvPr/>
        </p:nvGrpSpPr>
        <p:grpSpPr>
          <a:xfrm>
            <a:off x="6114924" y="3842967"/>
            <a:ext cx="8790619" cy="1892592"/>
            <a:chOff x="0" y="0"/>
            <a:chExt cx="3743243" cy="805908"/>
          </a:xfrm>
        </p:grpSpPr>
        <p:sp>
          <p:nvSpPr>
            <p:cNvPr id="13" name="Freeform 13"/>
            <p:cNvSpPr/>
            <p:nvPr/>
          </p:nvSpPr>
          <p:spPr>
            <a:xfrm>
              <a:off x="0" y="0"/>
              <a:ext cx="3743243" cy="805908"/>
            </a:xfrm>
            <a:custGeom>
              <a:avLst/>
              <a:gdLst/>
              <a:ahLst/>
              <a:cxnLst/>
              <a:rect l="l" t="t" r="r" b="b"/>
              <a:pathLst>
                <a:path w="3743243" h="805908">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14" name="TextBox 14"/>
            <p:cNvSpPr txBox="1"/>
            <p:nvPr/>
          </p:nvSpPr>
          <p:spPr>
            <a:xfrm>
              <a:off x="0" y="-95250"/>
              <a:ext cx="3743243" cy="901158"/>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5" name="Group 15"/>
          <p:cNvGrpSpPr/>
          <p:nvPr/>
        </p:nvGrpSpPr>
        <p:grpSpPr>
          <a:xfrm>
            <a:off x="6304533" y="3998563"/>
            <a:ext cx="1581400" cy="15814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grpSp>
        <p:nvGrpSpPr>
          <p:cNvPr id="18" name="Group 18"/>
          <p:cNvGrpSpPr/>
          <p:nvPr/>
        </p:nvGrpSpPr>
        <p:grpSpPr>
          <a:xfrm>
            <a:off x="6114924" y="5898795"/>
            <a:ext cx="8790619" cy="1892592"/>
            <a:chOff x="0" y="0"/>
            <a:chExt cx="3743243" cy="805908"/>
          </a:xfrm>
        </p:grpSpPr>
        <p:sp>
          <p:nvSpPr>
            <p:cNvPr id="19" name="Freeform 19"/>
            <p:cNvSpPr/>
            <p:nvPr/>
          </p:nvSpPr>
          <p:spPr>
            <a:xfrm>
              <a:off x="0" y="0"/>
              <a:ext cx="3743243" cy="805908"/>
            </a:xfrm>
            <a:custGeom>
              <a:avLst/>
              <a:gdLst/>
              <a:ahLst/>
              <a:cxnLst/>
              <a:rect l="l" t="t" r="r" b="b"/>
              <a:pathLst>
                <a:path w="3743243" h="805908">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3743243" cy="901158"/>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21" name="Group 21"/>
          <p:cNvGrpSpPr/>
          <p:nvPr/>
        </p:nvGrpSpPr>
        <p:grpSpPr>
          <a:xfrm>
            <a:off x="6304533" y="6044669"/>
            <a:ext cx="1581400" cy="15814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grpSp>
        <p:nvGrpSpPr>
          <p:cNvPr id="24" name="Group 24"/>
          <p:cNvGrpSpPr/>
          <p:nvPr/>
        </p:nvGrpSpPr>
        <p:grpSpPr>
          <a:xfrm>
            <a:off x="6114924" y="8067612"/>
            <a:ext cx="8790619" cy="1892592"/>
            <a:chOff x="0" y="0"/>
            <a:chExt cx="3743243" cy="805908"/>
          </a:xfrm>
        </p:grpSpPr>
        <p:sp>
          <p:nvSpPr>
            <p:cNvPr id="25" name="Freeform 25"/>
            <p:cNvSpPr/>
            <p:nvPr/>
          </p:nvSpPr>
          <p:spPr>
            <a:xfrm>
              <a:off x="0" y="0"/>
              <a:ext cx="3743243" cy="805908"/>
            </a:xfrm>
            <a:custGeom>
              <a:avLst/>
              <a:gdLst/>
              <a:ahLst/>
              <a:cxnLst/>
              <a:rect l="l" t="t" r="r" b="b"/>
              <a:pathLst>
                <a:path w="3743243" h="805908">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26" name="TextBox 26"/>
            <p:cNvSpPr txBox="1"/>
            <p:nvPr/>
          </p:nvSpPr>
          <p:spPr>
            <a:xfrm>
              <a:off x="0" y="-95250"/>
              <a:ext cx="3743243" cy="901158"/>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27" name="Group 27"/>
          <p:cNvGrpSpPr/>
          <p:nvPr/>
        </p:nvGrpSpPr>
        <p:grpSpPr>
          <a:xfrm>
            <a:off x="6304533" y="8258112"/>
            <a:ext cx="1581400" cy="158140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sp>
        <p:nvSpPr>
          <p:cNvPr id="30" name="Freeform 30"/>
          <p:cNvSpPr/>
          <p:nvPr/>
        </p:nvSpPr>
        <p:spPr>
          <a:xfrm>
            <a:off x="6571829" y="4099932"/>
            <a:ext cx="1046809" cy="1170213"/>
          </a:xfrm>
          <a:custGeom>
            <a:avLst/>
            <a:gdLst/>
            <a:ahLst/>
            <a:cxnLst/>
            <a:rect l="l" t="t" r="r" b="b"/>
            <a:pathLst>
              <a:path w="1046809" h="1170213">
                <a:moveTo>
                  <a:pt x="0" y="0"/>
                </a:moveTo>
                <a:lnTo>
                  <a:pt x="1046809" y="0"/>
                </a:lnTo>
                <a:lnTo>
                  <a:pt x="1046809" y="1170213"/>
                </a:lnTo>
                <a:lnTo>
                  <a:pt x="0" y="1170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6536284" y="2169744"/>
            <a:ext cx="1149030" cy="1044573"/>
          </a:xfrm>
          <a:custGeom>
            <a:avLst/>
            <a:gdLst/>
            <a:ahLst/>
            <a:cxnLst/>
            <a:rect l="l" t="t" r="r" b="b"/>
            <a:pathLst>
              <a:path w="1149030" h="1044573">
                <a:moveTo>
                  <a:pt x="0" y="0"/>
                </a:moveTo>
                <a:lnTo>
                  <a:pt x="1149030" y="0"/>
                </a:lnTo>
                <a:lnTo>
                  <a:pt x="1149030" y="1044573"/>
                </a:lnTo>
                <a:lnTo>
                  <a:pt x="0" y="1044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6696995" y="8497650"/>
            <a:ext cx="796478" cy="1102325"/>
          </a:xfrm>
          <a:custGeom>
            <a:avLst/>
            <a:gdLst/>
            <a:ahLst/>
            <a:cxnLst/>
            <a:rect l="l" t="t" r="r" b="b"/>
            <a:pathLst>
              <a:path w="796478" h="1102325">
                <a:moveTo>
                  <a:pt x="0" y="0"/>
                </a:moveTo>
                <a:lnTo>
                  <a:pt x="796478" y="0"/>
                </a:lnTo>
                <a:lnTo>
                  <a:pt x="796478" y="1102325"/>
                </a:lnTo>
                <a:lnTo>
                  <a:pt x="0" y="1102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6623708" y="6348278"/>
            <a:ext cx="974182" cy="974182"/>
          </a:xfrm>
          <a:custGeom>
            <a:avLst/>
            <a:gdLst/>
            <a:ahLst/>
            <a:cxnLst/>
            <a:rect l="l" t="t" r="r" b="b"/>
            <a:pathLst>
              <a:path w="974182" h="974182">
                <a:moveTo>
                  <a:pt x="0" y="0"/>
                </a:moveTo>
                <a:lnTo>
                  <a:pt x="974182" y="0"/>
                </a:lnTo>
                <a:lnTo>
                  <a:pt x="974182" y="974182"/>
                </a:lnTo>
                <a:lnTo>
                  <a:pt x="0" y="9741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766626" y="4434530"/>
            <a:ext cx="6529125" cy="5852470"/>
          </a:xfrm>
          <a:custGeom>
            <a:avLst/>
            <a:gdLst/>
            <a:ahLst/>
            <a:cxnLst/>
            <a:rect l="l" t="t" r="r" b="b"/>
            <a:pathLst>
              <a:path w="6529125" h="5852470">
                <a:moveTo>
                  <a:pt x="0" y="0"/>
                </a:moveTo>
                <a:lnTo>
                  <a:pt x="6529125" y="0"/>
                </a:lnTo>
                <a:lnTo>
                  <a:pt x="6529125" y="5852470"/>
                </a:lnTo>
                <a:lnTo>
                  <a:pt x="0" y="58524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TextBox 35"/>
          <p:cNvSpPr txBox="1"/>
          <p:nvPr/>
        </p:nvSpPr>
        <p:spPr>
          <a:xfrm>
            <a:off x="6536284" y="342991"/>
            <a:ext cx="5732663" cy="945767"/>
          </a:xfrm>
          <a:prstGeom prst="rect">
            <a:avLst/>
          </a:prstGeom>
        </p:spPr>
        <p:txBody>
          <a:bodyPr lIns="0" tIns="0" rIns="0" bIns="0" rtlCol="0" anchor="t">
            <a:spAutoFit/>
          </a:bodyPr>
          <a:lstStyle/>
          <a:p>
            <a:pPr marL="0" lvl="0" indent="0" algn="ctr">
              <a:lnSpc>
                <a:spcPts val="7302"/>
              </a:lnSpc>
              <a:spcBef>
                <a:spcPct val="0"/>
              </a:spcBef>
            </a:pPr>
            <a:r>
              <a:rPr lang="en-US" sz="5215" b="1">
                <a:solidFill>
                  <a:srgbClr val="FFFFFF"/>
                </a:solidFill>
                <a:latin typeface="Poppins Bold"/>
                <a:ea typeface="Poppins Bold"/>
                <a:cs typeface="Poppins Bold"/>
                <a:sym typeface="Poppins Bold"/>
              </a:rPr>
              <a:t>Fitur Utama</a:t>
            </a:r>
          </a:p>
        </p:txBody>
      </p:sp>
      <p:sp>
        <p:nvSpPr>
          <p:cNvPr id="36" name="TextBox 36"/>
          <p:cNvSpPr txBox="1"/>
          <p:nvPr/>
        </p:nvSpPr>
        <p:spPr>
          <a:xfrm>
            <a:off x="8239444" y="2308666"/>
            <a:ext cx="5185949" cy="652136"/>
          </a:xfrm>
          <a:prstGeom prst="rect">
            <a:avLst/>
          </a:prstGeom>
        </p:spPr>
        <p:txBody>
          <a:bodyPr lIns="0" tIns="0" rIns="0" bIns="0" rtlCol="0" anchor="t">
            <a:spAutoFit/>
          </a:bodyPr>
          <a:lstStyle/>
          <a:p>
            <a:pPr marL="0" lvl="1" indent="0" algn="l">
              <a:lnSpc>
                <a:spcPts val="5452"/>
              </a:lnSpc>
              <a:spcBef>
                <a:spcPct val="0"/>
              </a:spcBef>
            </a:pPr>
            <a:r>
              <a:rPr lang="en-US" sz="3760" b="1" spc="101">
                <a:solidFill>
                  <a:srgbClr val="FFFFFF"/>
                </a:solidFill>
                <a:latin typeface="Montserrat Bold"/>
                <a:ea typeface="Montserrat Bold"/>
                <a:cs typeface="Montserrat Bold"/>
                <a:sym typeface="Montserrat Bold"/>
              </a:rPr>
              <a:t>Desain Responsif</a:t>
            </a:r>
          </a:p>
        </p:txBody>
      </p:sp>
      <p:sp>
        <p:nvSpPr>
          <p:cNvPr id="37" name="TextBox 37"/>
          <p:cNvSpPr txBox="1"/>
          <p:nvPr/>
        </p:nvSpPr>
        <p:spPr>
          <a:xfrm>
            <a:off x="8013667" y="4321941"/>
            <a:ext cx="6334050" cy="953760"/>
          </a:xfrm>
          <a:prstGeom prst="rect">
            <a:avLst/>
          </a:prstGeom>
        </p:spPr>
        <p:txBody>
          <a:bodyPr lIns="0" tIns="0" rIns="0" bIns="0" rtlCol="0" anchor="t">
            <a:spAutoFit/>
          </a:bodyPr>
          <a:lstStyle/>
          <a:p>
            <a:pPr marL="0" lvl="1" indent="0" algn="l">
              <a:lnSpc>
                <a:spcPts val="3857"/>
              </a:lnSpc>
              <a:spcBef>
                <a:spcPct val="0"/>
              </a:spcBef>
            </a:pPr>
            <a:r>
              <a:rPr lang="en-US" sz="2660" b="1" spc="71" dirty="0" err="1">
                <a:solidFill>
                  <a:srgbClr val="FFFFFF"/>
                </a:solidFill>
                <a:latin typeface="Montserrat Bold"/>
                <a:ea typeface="Montserrat Bold"/>
                <a:cs typeface="Montserrat Bold"/>
                <a:sym typeface="Montserrat Bold"/>
              </a:rPr>
              <a:t>Navigasi</a:t>
            </a:r>
            <a:r>
              <a:rPr lang="en-US" sz="2660" b="1" spc="71" dirty="0">
                <a:solidFill>
                  <a:srgbClr val="FFFFFF"/>
                </a:solidFill>
                <a:latin typeface="Montserrat Bold"/>
                <a:ea typeface="Montserrat Bold"/>
                <a:cs typeface="Montserrat Bold"/>
                <a:sym typeface="Montserrat Bold"/>
              </a:rPr>
              <a:t> Internal (About, Planning, </a:t>
            </a:r>
            <a:r>
              <a:rPr lang="en-US" sz="2660" b="1" spc="71" dirty="0" err="1">
                <a:solidFill>
                  <a:srgbClr val="FFFFFF"/>
                </a:solidFill>
                <a:latin typeface="Montserrat Bold"/>
                <a:ea typeface="Montserrat Bold"/>
                <a:cs typeface="Montserrat Bold"/>
                <a:sym typeface="Montserrat Bold"/>
              </a:rPr>
              <a:t>Pengalaman</a:t>
            </a:r>
            <a:r>
              <a:rPr lang="en-US" sz="2660" b="1" spc="71" dirty="0">
                <a:solidFill>
                  <a:srgbClr val="FFFFFF"/>
                </a:solidFill>
                <a:latin typeface="Montserrat Bold"/>
                <a:ea typeface="Montserrat Bold"/>
                <a:cs typeface="Montserrat Bold"/>
                <a:sym typeface="Montserrat Bold"/>
              </a:rPr>
              <a:t>, Kontak)</a:t>
            </a:r>
          </a:p>
        </p:txBody>
      </p:sp>
      <p:sp>
        <p:nvSpPr>
          <p:cNvPr id="38" name="TextBox 38"/>
          <p:cNvSpPr txBox="1"/>
          <p:nvPr/>
        </p:nvSpPr>
        <p:spPr>
          <a:xfrm>
            <a:off x="8029890" y="6586081"/>
            <a:ext cx="6317826" cy="493385"/>
          </a:xfrm>
          <a:prstGeom prst="rect">
            <a:avLst/>
          </a:prstGeom>
        </p:spPr>
        <p:txBody>
          <a:bodyPr lIns="0" tIns="0" rIns="0" bIns="0" rtlCol="0" anchor="t">
            <a:spAutoFit/>
          </a:bodyPr>
          <a:lstStyle/>
          <a:p>
            <a:pPr marL="0" lvl="1" indent="0" algn="l">
              <a:lnSpc>
                <a:spcPts val="4002"/>
              </a:lnSpc>
              <a:spcBef>
                <a:spcPct val="0"/>
              </a:spcBef>
            </a:pPr>
            <a:r>
              <a:rPr lang="en-US" sz="2760" b="1" spc="74">
                <a:solidFill>
                  <a:srgbClr val="FFFFFF"/>
                </a:solidFill>
                <a:latin typeface="Montserrat Bold"/>
                <a:ea typeface="Montserrat Bold"/>
                <a:cs typeface="Montserrat Bold"/>
                <a:sym typeface="Montserrat Bold"/>
              </a:rPr>
              <a:t>Formulir Pesan (Validasi Form)</a:t>
            </a:r>
          </a:p>
        </p:txBody>
      </p:sp>
      <p:sp>
        <p:nvSpPr>
          <p:cNvPr id="39" name="TextBox 39"/>
          <p:cNvSpPr txBox="1"/>
          <p:nvPr/>
        </p:nvSpPr>
        <p:spPr>
          <a:xfrm>
            <a:off x="8239444" y="8764915"/>
            <a:ext cx="6317826" cy="493385"/>
          </a:xfrm>
          <a:prstGeom prst="rect">
            <a:avLst/>
          </a:prstGeom>
        </p:spPr>
        <p:txBody>
          <a:bodyPr lIns="0" tIns="0" rIns="0" bIns="0" rtlCol="0" anchor="t">
            <a:spAutoFit/>
          </a:bodyPr>
          <a:lstStyle/>
          <a:p>
            <a:pPr marL="0" lvl="1" indent="0" algn="l">
              <a:lnSpc>
                <a:spcPts val="4002"/>
              </a:lnSpc>
              <a:spcBef>
                <a:spcPct val="0"/>
              </a:spcBef>
            </a:pPr>
            <a:r>
              <a:rPr lang="en-US" sz="2760" b="1" spc="74">
                <a:solidFill>
                  <a:srgbClr val="FFFFFF"/>
                </a:solidFill>
                <a:latin typeface="Montserrat Bold"/>
                <a:ea typeface="Montserrat Bold"/>
                <a:cs typeface="Montserrat Bold"/>
                <a:sym typeface="Montserrat Bold"/>
              </a:rPr>
              <a:t>Sidebar sosial-media (aside)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714813" y="510739"/>
            <a:ext cx="16858375" cy="9265522"/>
            <a:chOff x="0" y="0"/>
            <a:chExt cx="4985960" cy="2740331"/>
          </a:xfrm>
        </p:grpSpPr>
        <p:sp>
          <p:nvSpPr>
            <p:cNvPr id="3" name="Freeform 3"/>
            <p:cNvSpPr/>
            <p:nvPr/>
          </p:nvSpPr>
          <p:spPr>
            <a:xfrm>
              <a:off x="0" y="0"/>
              <a:ext cx="4985960" cy="2740331"/>
            </a:xfrm>
            <a:custGeom>
              <a:avLst/>
              <a:gdLst/>
              <a:ahLst/>
              <a:cxnLst/>
              <a:rect l="l" t="t" r="r" b="b"/>
              <a:pathLst>
                <a:path w="4985960" h="2740331">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prstDash val="solid"/>
              <a:round/>
            </a:ln>
          </p:spPr>
        </p:sp>
        <p:sp>
          <p:nvSpPr>
            <p:cNvPr id="4" name="TextBox 4"/>
            <p:cNvSpPr txBox="1"/>
            <p:nvPr/>
          </p:nvSpPr>
          <p:spPr>
            <a:xfrm>
              <a:off x="0" y="-95250"/>
              <a:ext cx="4985960" cy="283558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Freeform 5"/>
          <p:cNvSpPr/>
          <p:nvPr/>
        </p:nvSpPr>
        <p:spPr>
          <a:xfrm>
            <a:off x="-2726675" y="-901890"/>
            <a:ext cx="5453349" cy="4114800"/>
          </a:xfrm>
          <a:custGeom>
            <a:avLst/>
            <a:gdLst/>
            <a:ahLst/>
            <a:cxnLst/>
            <a:rect l="l" t="t" r="r" b="b"/>
            <a:pathLst>
              <a:path w="5453349" h="4114800">
                <a:moveTo>
                  <a:pt x="0" y="0"/>
                </a:moveTo>
                <a:lnTo>
                  <a:pt x="5453350" y="0"/>
                </a:lnTo>
                <a:lnTo>
                  <a:pt x="54533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859219" y="7200900"/>
            <a:ext cx="5453349" cy="4114800"/>
          </a:xfrm>
          <a:custGeom>
            <a:avLst/>
            <a:gdLst/>
            <a:ahLst/>
            <a:cxnLst/>
            <a:rect l="l" t="t" r="r" b="b"/>
            <a:pathLst>
              <a:path w="5453349" h="4114800">
                <a:moveTo>
                  <a:pt x="0" y="0"/>
                </a:moveTo>
                <a:lnTo>
                  <a:pt x="5453349" y="0"/>
                </a:lnTo>
                <a:lnTo>
                  <a:pt x="54533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154873" y="2859336"/>
            <a:ext cx="9978254" cy="5831382"/>
            <a:chOff x="0" y="0"/>
            <a:chExt cx="2951125" cy="1724664"/>
          </a:xfrm>
        </p:grpSpPr>
        <p:sp>
          <p:nvSpPr>
            <p:cNvPr id="8" name="Freeform 8"/>
            <p:cNvSpPr/>
            <p:nvPr/>
          </p:nvSpPr>
          <p:spPr>
            <a:xfrm>
              <a:off x="0" y="0"/>
              <a:ext cx="2951125" cy="1724664"/>
            </a:xfrm>
            <a:custGeom>
              <a:avLst/>
              <a:gdLst/>
              <a:ahLst/>
              <a:cxnLst/>
              <a:rect l="l" t="t" r="r" b="b"/>
              <a:pathLst>
                <a:path w="2951125" h="1724664">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9" name="TextBox 9"/>
            <p:cNvSpPr txBox="1"/>
            <p:nvPr/>
          </p:nvSpPr>
          <p:spPr>
            <a:xfrm>
              <a:off x="0" y="-95250"/>
              <a:ext cx="2951125" cy="181991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0" name="Freeform 10"/>
          <p:cNvSpPr/>
          <p:nvPr/>
        </p:nvSpPr>
        <p:spPr>
          <a:xfrm>
            <a:off x="4611541" y="3212910"/>
            <a:ext cx="5339817" cy="5124234"/>
          </a:xfrm>
          <a:custGeom>
            <a:avLst/>
            <a:gdLst/>
            <a:ahLst/>
            <a:cxnLst/>
            <a:rect l="l" t="t" r="r" b="b"/>
            <a:pathLst>
              <a:path w="5339817" h="5124234">
                <a:moveTo>
                  <a:pt x="0" y="0"/>
                </a:moveTo>
                <a:lnTo>
                  <a:pt x="5339817" y="0"/>
                </a:lnTo>
                <a:lnTo>
                  <a:pt x="5339817" y="5124234"/>
                </a:lnTo>
                <a:lnTo>
                  <a:pt x="0" y="5124234"/>
                </a:lnTo>
                <a:lnTo>
                  <a:pt x="0" y="0"/>
                </a:lnTo>
                <a:close/>
              </a:path>
            </a:pathLst>
          </a:custGeom>
          <a:blipFill>
            <a:blip r:embed="rId4"/>
            <a:stretch>
              <a:fillRect/>
            </a:stretch>
          </a:blipFill>
        </p:spPr>
      </p:sp>
      <p:sp>
        <p:nvSpPr>
          <p:cNvPr id="11" name="Freeform 11"/>
          <p:cNvSpPr/>
          <p:nvPr/>
        </p:nvSpPr>
        <p:spPr>
          <a:xfrm>
            <a:off x="7232406" y="766069"/>
            <a:ext cx="3495588" cy="2237176"/>
          </a:xfrm>
          <a:custGeom>
            <a:avLst/>
            <a:gdLst/>
            <a:ahLst/>
            <a:cxnLst/>
            <a:rect l="l" t="t" r="r" b="b"/>
            <a:pathLst>
              <a:path w="3495588" h="2237176">
                <a:moveTo>
                  <a:pt x="0" y="0"/>
                </a:moveTo>
                <a:lnTo>
                  <a:pt x="3495587" y="0"/>
                </a:lnTo>
                <a:lnTo>
                  <a:pt x="3495587" y="2237176"/>
                </a:lnTo>
                <a:lnTo>
                  <a:pt x="0" y="2237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859003" y="7200900"/>
            <a:ext cx="3147631" cy="4114800"/>
          </a:xfrm>
          <a:custGeom>
            <a:avLst/>
            <a:gdLst/>
            <a:ahLst/>
            <a:cxnLst/>
            <a:rect l="l" t="t" r="r" b="b"/>
            <a:pathLst>
              <a:path w="3147631" h="4114800">
                <a:moveTo>
                  <a:pt x="0" y="0"/>
                </a:moveTo>
                <a:lnTo>
                  <a:pt x="3147631" y="0"/>
                </a:lnTo>
                <a:lnTo>
                  <a:pt x="314763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0259175" y="4684895"/>
            <a:ext cx="3570109" cy="2018339"/>
          </a:xfrm>
          <a:prstGeom prst="rect">
            <a:avLst/>
          </a:prstGeom>
        </p:spPr>
        <p:txBody>
          <a:bodyPr lIns="0" tIns="0" rIns="0" bIns="0" rtlCol="0" anchor="t">
            <a:spAutoFit/>
          </a:bodyPr>
          <a:lstStyle/>
          <a:p>
            <a:pPr algn="ctr">
              <a:lnSpc>
                <a:spcPts val="7927"/>
              </a:lnSpc>
            </a:pPr>
            <a:r>
              <a:rPr lang="en-US" sz="5662" b="1">
                <a:solidFill>
                  <a:srgbClr val="FFFFFF"/>
                </a:solidFill>
                <a:latin typeface="Poppins Bold"/>
                <a:ea typeface="Poppins Bold"/>
                <a:cs typeface="Poppins Bold"/>
                <a:sym typeface="Poppins Bold"/>
              </a:rPr>
              <a:t>Struktur </a:t>
            </a:r>
          </a:p>
          <a:p>
            <a:pPr marL="0" lvl="0" indent="0" algn="ctr">
              <a:lnSpc>
                <a:spcPts val="7927"/>
              </a:lnSpc>
              <a:spcBef>
                <a:spcPct val="0"/>
              </a:spcBef>
            </a:pPr>
            <a:r>
              <a:rPr lang="en-US" sz="5662" b="1">
                <a:solidFill>
                  <a:srgbClr val="FFFFFF"/>
                </a:solidFill>
                <a:latin typeface="Poppins Bold"/>
                <a:ea typeface="Poppins Bold"/>
                <a:cs typeface="Poppins Bold"/>
                <a:sym typeface="Poppins Bold"/>
              </a:rPr>
              <a:t>Folder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sp>
        <p:nvSpPr>
          <p:cNvPr id="2" name="Freeform 2"/>
          <p:cNvSpPr/>
          <p:nvPr/>
        </p:nvSpPr>
        <p:spPr>
          <a:xfrm>
            <a:off x="0" y="7199942"/>
            <a:ext cx="7315200" cy="3068726"/>
          </a:xfrm>
          <a:custGeom>
            <a:avLst/>
            <a:gdLst/>
            <a:ahLst/>
            <a:cxnLst/>
            <a:rect l="l" t="t" r="r" b="b"/>
            <a:pathLst>
              <a:path w="7315200" h="3068726">
                <a:moveTo>
                  <a:pt x="0" y="0"/>
                </a:moveTo>
                <a:lnTo>
                  <a:pt x="7315200" y="0"/>
                </a:lnTo>
                <a:lnTo>
                  <a:pt x="7315200" y="3068726"/>
                </a:lnTo>
                <a:lnTo>
                  <a:pt x="0" y="30687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49731" y="5318774"/>
            <a:ext cx="3654083" cy="3939526"/>
            <a:chOff x="0" y="0"/>
            <a:chExt cx="1022038" cy="1101876"/>
          </a:xfrm>
        </p:grpSpPr>
        <p:sp>
          <p:nvSpPr>
            <p:cNvPr id="4" name="Freeform 4"/>
            <p:cNvSpPr/>
            <p:nvPr/>
          </p:nvSpPr>
          <p:spPr>
            <a:xfrm>
              <a:off x="0" y="0"/>
              <a:ext cx="1022038" cy="1101876"/>
            </a:xfrm>
            <a:custGeom>
              <a:avLst/>
              <a:gdLst/>
              <a:ahLst/>
              <a:cxnLst/>
              <a:rect l="l" t="t" r="r" b="b"/>
              <a:pathLst>
                <a:path w="1022038" h="1101876">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1022038" cy="1197126"/>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638406" y="4410994"/>
            <a:ext cx="2676734" cy="1815560"/>
            <a:chOff x="0" y="0"/>
            <a:chExt cx="1280257" cy="868365"/>
          </a:xfrm>
        </p:grpSpPr>
        <p:sp>
          <p:nvSpPr>
            <p:cNvPr id="7" name="Freeform 7"/>
            <p:cNvSpPr/>
            <p:nvPr/>
          </p:nvSpPr>
          <p:spPr>
            <a:xfrm>
              <a:off x="0" y="0"/>
              <a:ext cx="1280257" cy="868365"/>
            </a:xfrm>
            <a:custGeom>
              <a:avLst/>
              <a:gdLst/>
              <a:ahLst/>
              <a:cxnLst/>
              <a:rect l="l" t="t" r="r" b="b"/>
              <a:pathLst>
                <a:path w="1280257" h="868365">
                  <a:moveTo>
                    <a:pt x="640128" y="0"/>
                  </a:moveTo>
                  <a:cubicBezTo>
                    <a:pt x="286595" y="0"/>
                    <a:pt x="0" y="194390"/>
                    <a:pt x="0" y="434183"/>
                  </a:cubicBezTo>
                  <a:cubicBezTo>
                    <a:pt x="0" y="673975"/>
                    <a:pt x="286595" y="868365"/>
                    <a:pt x="640128" y="868365"/>
                  </a:cubicBezTo>
                  <a:cubicBezTo>
                    <a:pt x="993661" y="868365"/>
                    <a:pt x="1280257" y="673975"/>
                    <a:pt x="1280257" y="434183"/>
                  </a:cubicBezTo>
                  <a:cubicBezTo>
                    <a:pt x="1280257" y="194390"/>
                    <a:pt x="993661" y="0"/>
                    <a:pt x="64012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8" name="TextBox 8"/>
            <p:cNvSpPr txBox="1"/>
            <p:nvPr/>
          </p:nvSpPr>
          <p:spPr>
            <a:xfrm>
              <a:off x="120024" y="-61466"/>
              <a:ext cx="1040209" cy="848422"/>
            </a:xfrm>
            <a:prstGeom prst="rect">
              <a:avLst/>
            </a:prstGeom>
          </p:spPr>
          <p:txBody>
            <a:bodyPr lIns="50800" tIns="50800" rIns="50800" bIns="50800" rtlCol="0" anchor="ctr"/>
            <a:lstStyle/>
            <a:p>
              <a:pPr marL="0" lvl="0" indent="0" algn="ctr">
                <a:lnSpc>
                  <a:spcPts val="7262"/>
                </a:lnSpc>
                <a:spcBef>
                  <a:spcPct val="0"/>
                </a:spcBef>
              </a:pPr>
              <a:r>
                <a:rPr lang="en-US" sz="5187" b="1">
                  <a:solidFill>
                    <a:srgbClr val="FFFFFF"/>
                  </a:solidFill>
                  <a:latin typeface="Poppins Bold"/>
                  <a:ea typeface="Poppins Bold"/>
                  <a:cs typeface="Poppins Bold"/>
                  <a:sym typeface="Poppins Bold"/>
                </a:rPr>
                <a:t>HTML</a:t>
              </a:r>
            </a:p>
          </p:txBody>
        </p:sp>
      </p:grpSp>
      <p:grpSp>
        <p:nvGrpSpPr>
          <p:cNvPr id="9" name="Group 9"/>
          <p:cNvGrpSpPr/>
          <p:nvPr/>
        </p:nvGrpSpPr>
        <p:grpSpPr>
          <a:xfrm>
            <a:off x="2355487" y="1214848"/>
            <a:ext cx="7111403" cy="2871724"/>
            <a:chOff x="0" y="0"/>
            <a:chExt cx="2103238" cy="849329"/>
          </a:xfrm>
        </p:grpSpPr>
        <p:sp>
          <p:nvSpPr>
            <p:cNvPr id="10" name="Freeform 10"/>
            <p:cNvSpPr/>
            <p:nvPr/>
          </p:nvSpPr>
          <p:spPr>
            <a:xfrm>
              <a:off x="0" y="0"/>
              <a:ext cx="2103238" cy="849329"/>
            </a:xfrm>
            <a:custGeom>
              <a:avLst/>
              <a:gdLst/>
              <a:ahLst/>
              <a:cxnLst/>
              <a:rect l="l" t="t" r="r" b="b"/>
              <a:pathLst>
                <a:path w="2103238" h="849329">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11" name="TextBox 11"/>
            <p:cNvSpPr txBox="1"/>
            <p:nvPr/>
          </p:nvSpPr>
          <p:spPr>
            <a:xfrm>
              <a:off x="0" y="-95250"/>
              <a:ext cx="2103238" cy="944579"/>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2" name="Group 12"/>
          <p:cNvGrpSpPr/>
          <p:nvPr/>
        </p:nvGrpSpPr>
        <p:grpSpPr>
          <a:xfrm>
            <a:off x="5261170" y="5318774"/>
            <a:ext cx="3654083" cy="3939526"/>
            <a:chOff x="0" y="0"/>
            <a:chExt cx="1022038" cy="1101876"/>
          </a:xfrm>
        </p:grpSpPr>
        <p:sp>
          <p:nvSpPr>
            <p:cNvPr id="13" name="Freeform 13"/>
            <p:cNvSpPr/>
            <p:nvPr/>
          </p:nvSpPr>
          <p:spPr>
            <a:xfrm>
              <a:off x="0" y="0"/>
              <a:ext cx="1022038" cy="1101876"/>
            </a:xfrm>
            <a:custGeom>
              <a:avLst/>
              <a:gdLst/>
              <a:ahLst/>
              <a:cxnLst/>
              <a:rect l="l" t="t" r="r" b="b"/>
              <a:pathLst>
                <a:path w="1022038" h="1101876">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4" name="TextBox 14"/>
            <p:cNvSpPr txBox="1"/>
            <p:nvPr/>
          </p:nvSpPr>
          <p:spPr>
            <a:xfrm>
              <a:off x="0" y="-95250"/>
              <a:ext cx="1022038" cy="1197126"/>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5" name="Group 15"/>
          <p:cNvGrpSpPr/>
          <p:nvPr/>
        </p:nvGrpSpPr>
        <p:grpSpPr>
          <a:xfrm>
            <a:off x="6000393" y="4369518"/>
            <a:ext cx="2315010" cy="1815560"/>
            <a:chOff x="0" y="0"/>
            <a:chExt cx="1107247" cy="868365"/>
          </a:xfrm>
        </p:grpSpPr>
        <p:sp>
          <p:nvSpPr>
            <p:cNvPr id="16" name="Freeform 16"/>
            <p:cNvSpPr/>
            <p:nvPr/>
          </p:nvSpPr>
          <p:spPr>
            <a:xfrm>
              <a:off x="0" y="0"/>
              <a:ext cx="1107247" cy="868365"/>
            </a:xfrm>
            <a:custGeom>
              <a:avLst/>
              <a:gdLst/>
              <a:ahLst/>
              <a:cxnLst/>
              <a:rect l="l" t="t" r="r" b="b"/>
              <a:pathLst>
                <a:path w="1107247" h="868365">
                  <a:moveTo>
                    <a:pt x="553624" y="0"/>
                  </a:moveTo>
                  <a:cubicBezTo>
                    <a:pt x="247866" y="0"/>
                    <a:pt x="0" y="194390"/>
                    <a:pt x="0" y="434183"/>
                  </a:cubicBezTo>
                  <a:cubicBezTo>
                    <a:pt x="0" y="673975"/>
                    <a:pt x="247866" y="868365"/>
                    <a:pt x="553624" y="868365"/>
                  </a:cubicBezTo>
                  <a:cubicBezTo>
                    <a:pt x="859381" y="868365"/>
                    <a:pt x="1107247" y="673975"/>
                    <a:pt x="1107247" y="434183"/>
                  </a:cubicBezTo>
                  <a:cubicBezTo>
                    <a:pt x="1107247" y="194390"/>
                    <a:pt x="859381" y="0"/>
                    <a:pt x="55362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17" name="TextBox 17"/>
            <p:cNvSpPr txBox="1"/>
            <p:nvPr/>
          </p:nvSpPr>
          <p:spPr>
            <a:xfrm>
              <a:off x="103804" y="-61466"/>
              <a:ext cx="899638" cy="848422"/>
            </a:xfrm>
            <a:prstGeom prst="rect">
              <a:avLst/>
            </a:prstGeom>
          </p:spPr>
          <p:txBody>
            <a:bodyPr lIns="50800" tIns="50800" rIns="50800" bIns="50800" rtlCol="0" anchor="ctr"/>
            <a:lstStyle/>
            <a:p>
              <a:pPr marL="0" lvl="0" indent="0" algn="ctr">
                <a:lnSpc>
                  <a:spcPts val="7262"/>
                </a:lnSpc>
                <a:spcBef>
                  <a:spcPct val="0"/>
                </a:spcBef>
              </a:pPr>
              <a:r>
                <a:rPr lang="en-US" sz="5187" b="1">
                  <a:solidFill>
                    <a:srgbClr val="FFFFFF"/>
                  </a:solidFill>
                  <a:latin typeface="Poppins Bold"/>
                  <a:ea typeface="Poppins Bold"/>
                  <a:cs typeface="Poppins Bold"/>
                  <a:sym typeface="Poppins Bold"/>
                </a:rPr>
                <a:t>CSS</a:t>
              </a:r>
            </a:p>
          </p:txBody>
        </p:sp>
      </p:grpSp>
      <p:grpSp>
        <p:nvGrpSpPr>
          <p:cNvPr id="18" name="Group 18"/>
          <p:cNvGrpSpPr/>
          <p:nvPr/>
        </p:nvGrpSpPr>
        <p:grpSpPr>
          <a:xfrm>
            <a:off x="9372678" y="5318774"/>
            <a:ext cx="3654083" cy="3939526"/>
            <a:chOff x="0" y="0"/>
            <a:chExt cx="1022038" cy="1101876"/>
          </a:xfrm>
        </p:grpSpPr>
        <p:sp>
          <p:nvSpPr>
            <p:cNvPr id="19" name="Freeform 19"/>
            <p:cNvSpPr/>
            <p:nvPr/>
          </p:nvSpPr>
          <p:spPr>
            <a:xfrm>
              <a:off x="0" y="0"/>
              <a:ext cx="1022038" cy="1101876"/>
            </a:xfrm>
            <a:custGeom>
              <a:avLst/>
              <a:gdLst/>
              <a:ahLst/>
              <a:cxnLst/>
              <a:rect l="l" t="t" r="r" b="b"/>
              <a:pathLst>
                <a:path w="1022038" h="1101876">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20" name="TextBox 20"/>
            <p:cNvSpPr txBox="1"/>
            <p:nvPr/>
          </p:nvSpPr>
          <p:spPr>
            <a:xfrm>
              <a:off x="0" y="-95250"/>
              <a:ext cx="1022038" cy="1197126"/>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21" name="Group 21"/>
          <p:cNvGrpSpPr/>
          <p:nvPr/>
        </p:nvGrpSpPr>
        <p:grpSpPr>
          <a:xfrm>
            <a:off x="10350026" y="4532327"/>
            <a:ext cx="1699385" cy="1815560"/>
            <a:chOff x="0" y="0"/>
            <a:chExt cx="812800" cy="868365"/>
          </a:xfrm>
        </p:grpSpPr>
        <p:sp>
          <p:nvSpPr>
            <p:cNvPr id="22" name="Freeform 22"/>
            <p:cNvSpPr/>
            <p:nvPr/>
          </p:nvSpPr>
          <p:spPr>
            <a:xfrm>
              <a:off x="0" y="0"/>
              <a:ext cx="812800" cy="868365"/>
            </a:xfrm>
            <a:custGeom>
              <a:avLst/>
              <a:gdLst/>
              <a:ahLst/>
              <a:cxnLst/>
              <a:rect l="l" t="t" r="r" b="b"/>
              <a:pathLst>
                <a:path w="812800" h="868365">
                  <a:moveTo>
                    <a:pt x="406400" y="0"/>
                  </a:moveTo>
                  <a:cubicBezTo>
                    <a:pt x="181951" y="0"/>
                    <a:pt x="0" y="194390"/>
                    <a:pt x="0" y="434183"/>
                  </a:cubicBezTo>
                  <a:cubicBezTo>
                    <a:pt x="0" y="673975"/>
                    <a:pt x="181951" y="868365"/>
                    <a:pt x="406400" y="868365"/>
                  </a:cubicBezTo>
                  <a:cubicBezTo>
                    <a:pt x="630849" y="868365"/>
                    <a:pt x="812800" y="673975"/>
                    <a:pt x="812800" y="434183"/>
                  </a:cubicBezTo>
                  <a:cubicBezTo>
                    <a:pt x="812800" y="194390"/>
                    <a:pt x="630849" y="0"/>
                    <a:pt x="406400"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3" name="TextBox 23"/>
            <p:cNvSpPr txBox="1"/>
            <p:nvPr/>
          </p:nvSpPr>
          <p:spPr>
            <a:xfrm>
              <a:off x="76200" y="-61466"/>
              <a:ext cx="660400" cy="848422"/>
            </a:xfrm>
            <a:prstGeom prst="rect">
              <a:avLst/>
            </a:prstGeom>
          </p:spPr>
          <p:txBody>
            <a:bodyPr lIns="50800" tIns="50800" rIns="50800" bIns="50800" rtlCol="0" anchor="ctr"/>
            <a:lstStyle/>
            <a:p>
              <a:pPr marL="0" lvl="0" indent="0" algn="ctr">
                <a:lnSpc>
                  <a:spcPts val="7262"/>
                </a:lnSpc>
                <a:spcBef>
                  <a:spcPct val="0"/>
                </a:spcBef>
              </a:pPr>
              <a:r>
                <a:rPr lang="en-US" sz="5187" b="1">
                  <a:solidFill>
                    <a:srgbClr val="FFFFFF"/>
                  </a:solidFill>
                  <a:latin typeface="Poppins Bold"/>
                  <a:ea typeface="Poppins Bold"/>
                  <a:cs typeface="Poppins Bold"/>
                  <a:sym typeface="Poppins Bold"/>
                </a:rPr>
                <a:t>JS</a:t>
              </a:r>
            </a:p>
          </p:txBody>
        </p:sp>
      </p:grpSp>
      <p:grpSp>
        <p:nvGrpSpPr>
          <p:cNvPr id="24" name="Group 24"/>
          <p:cNvGrpSpPr/>
          <p:nvPr/>
        </p:nvGrpSpPr>
        <p:grpSpPr>
          <a:xfrm>
            <a:off x="13484186" y="5318774"/>
            <a:ext cx="3654083" cy="3939526"/>
            <a:chOff x="0" y="0"/>
            <a:chExt cx="1022038" cy="1101876"/>
          </a:xfrm>
        </p:grpSpPr>
        <p:sp>
          <p:nvSpPr>
            <p:cNvPr id="25" name="Freeform 25"/>
            <p:cNvSpPr/>
            <p:nvPr/>
          </p:nvSpPr>
          <p:spPr>
            <a:xfrm>
              <a:off x="0" y="0"/>
              <a:ext cx="1022038" cy="1101876"/>
            </a:xfrm>
            <a:custGeom>
              <a:avLst/>
              <a:gdLst/>
              <a:ahLst/>
              <a:cxnLst/>
              <a:rect l="l" t="t" r="r" b="b"/>
              <a:pathLst>
                <a:path w="1022038" h="1101876">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26" name="TextBox 26"/>
            <p:cNvSpPr txBox="1"/>
            <p:nvPr/>
          </p:nvSpPr>
          <p:spPr>
            <a:xfrm>
              <a:off x="0" y="-95250"/>
              <a:ext cx="1022038" cy="1197126"/>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27" name="Group 27"/>
          <p:cNvGrpSpPr/>
          <p:nvPr/>
        </p:nvGrpSpPr>
        <p:grpSpPr>
          <a:xfrm>
            <a:off x="14274682" y="4369518"/>
            <a:ext cx="2122719" cy="1815560"/>
            <a:chOff x="0" y="0"/>
            <a:chExt cx="1015276" cy="868365"/>
          </a:xfrm>
        </p:grpSpPr>
        <p:sp>
          <p:nvSpPr>
            <p:cNvPr id="28" name="Freeform 28"/>
            <p:cNvSpPr/>
            <p:nvPr/>
          </p:nvSpPr>
          <p:spPr>
            <a:xfrm>
              <a:off x="0" y="0"/>
              <a:ext cx="1015276" cy="868365"/>
            </a:xfrm>
            <a:custGeom>
              <a:avLst/>
              <a:gdLst/>
              <a:ahLst/>
              <a:cxnLst/>
              <a:rect l="l" t="t" r="r" b="b"/>
              <a:pathLst>
                <a:path w="1015276" h="868365">
                  <a:moveTo>
                    <a:pt x="507638" y="0"/>
                  </a:moveTo>
                  <a:cubicBezTo>
                    <a:pt x="227277" y="0"/>
                    <a:pt x="0" y="194390"/>
                    <a:pt x="0" y="434183"/>
                  </a:cubicBezTo>
                  <a:cubicBezTo>
                    <a:pt x="0" y="673975"/>
                    <a:pt x="227277" y="868365"/>
                    <a:pt x="507638" y="868365"/>
                  </a:cubicBezTo>
                  <a:cubicBezTo>
                    <a:pt x="787999" y="868365"/>
                    <a:pt x="1015276" y="673975"/>
                    <a:pt x="1015276" y="434183"/>
                  </a:cubicBezTo>
                  <a:cubicBezTo>
                    <a:pt x="1015276" y="194390"/>
                    <a:pt x="787999" y="0"/>
                    <a:pt x="50763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sq">
              <a:solidFill>
                <a:srgbClr val="FFFFFF"/>
              </a:solidFill>
              <a:prstDash val="solid"/>
              <a:miter/>
            </a:ln>
          </p:spPr>
        </p:sp>
        <p:sp>
          <p:nvSpPr>
            <p:cNvPr id="29" name="TextBox 29"/>
            <p:cNvSpPr txBox="1"/>
            <p:nvPr/>
          </p:nvSpPr>
          <p:spPr>
            <a:xfrm>
              <a:off x="95182" y="-61466"/>
              <a:ext cx="824912" cy="848422"/>
            </a:xfrm>
            <a:prstGeom prst="rect">
              <a:avLst/>
            </a:prstGeom>
          </p:spPr>
          <p:txBody>
            <a:bodyPr lIns="50800" tIns="50800" rIns="50800" bIns="50800" rtlCol="0" anchor="ctr"/>
            <a:lstStyle/>
            <a:p>
              <a:pPr marL="0" lvl="0" indent="0" algn="ctr">
                <a:lnSpc>
                  <a:spcPts val="7262"/>
                </a:lnSpc>
                <a:spcBef>
                  <a:spcPct val="0"/>
                </a:spcBef>
              </a:pPr>
              <a:r>
                <a:rPr lang="en-US" sz="5187" b="1">
                  <a:solidFill>
                    <a:srgbClr val="FFFFFF"/>
                  </a:solidFill>
                  <a:latin typeface="Poppins Bold"/>
                  <a:ea typeface="Poppins Bold"/>
                  <a:cs typeface="Poppins Bold"/>
                  <a:sym typeface="Poppins Bold"/>
                </a:rPr>
                <a:t>PHP</a:t>
              </a:r>
            </a:p>
          </p:txBody>
        </p:sp>
      </p:grpSp>
      <p:sp>
        <p:nvSpPr>
          <p:cNvPr id="30" name="Freeform 30"/>
          <p:cNvSpPr/>
          <p:nvPr/>
        </p:nvSpPr>
        <p:spPr>
          <a:xfrm>
            <a:off x="9144000" y="317041"/>
            <a:ext cx="10039920" cy="4052477"/>
          </a:xfrm>
          <a:custGeom>
            <a:avLst/>
            <a:gdLst/>
            <a:ahLst/>
            <a:cxnLst/>
            <a:rect l="l" t="t" r="r" b="b"/>
            <a:pathLst>
              <a:path w="10039920" h="4052477">
                <a:moveTo>
                  <a:pt x="0" y="0"/>
                </a:moveTo>
                <a:lnTo>
                  <a:pt x="10039920" y="0"/>
                </a:lnTo>
                <a:lnTo>
                  <a:pt x="10039920" y="4052477"/>
                </a:lnTo>
                <a:lnTo>
                  <a:pt x="0" y="4052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328416" y="1292707"/>
            <a:ext cx="2507383" cy="2716007"/>
          </a:xfrm>
          <a:custGeom>
            <a:avLst/>
            <a:gdLst/>
            <a:ahLst/>
            <a:cxnLst/>
            <a:rect l="l" t="t" r="r" b="b"/>
            <a:pathLst>
              <a:path w="2507383" h="2716007">
                <a:moveTo>
                  <a:pt x="0" y="0"/>
                </a:moveTo>
                <a:lnTo>
                  <a:pt x="2507384" y="0"/>
                </a:lnTo>
                <a:lnTo>
                  <a:pt x="2507384" y="2716007"/>
                </a:lnTo>
                <a:lnTo>
                  <a:pt x="0" y="2716007"/>
                </a:lnTo>
                <a:lnTo>
                  <a:pt x="0" y="0"/>
                </a:lnTo>
                <a:close/>
              </a:path>
            </a:pathLst>
          </a:custGeom>
          <a:blipFill>
            <a:blip r:embed="rId6"/>
            <a:stretch>
              <a:fillRect t="-887" b="-887"/>
            </a:stretch>
          </a:blipFill>
        </p:spPr>
      </p:sp>
      <p:sp>
        <p:nvSpPr>
          <p:cNvPr id="32" name="TextBox 32"/>
          <p:cNvSpPr txBox="1"/>
          <p:nvPr/>
        </p:nvSpPr>
        <p:spPr>
          <a:xfrm>
            <a:off x="1328416" y="6290737"/>
            <a:ext cx="3296713" cy="2499131"/>
          </a:xfrm>
          <a:prstGeom prst="rect">
            <a:avLst/>
          </a:prstGeom>
        </p:spPr>
        <p:txBody>
          <a:bodyPr lIns="0" tIns="0" rIns="0" bIns="0" rtlCol="0" anchor="t">
            <a:spAutoFit/>
          </a:bodyPr>
          <a:lstStyle/>
          <a:p>
            <a:pPr marL="0" lvl="1" indent="0" algn="ctr">
              <a:lnSpc>
                <a:spcPts val="3316"/>
              </a:lnSpc>
              <a:spcBef>
                <a:spcPct val="0"/>
              </a:spcBef>
            </a:pPr>
            <a:r>
              <a:rPr lang="en-US" sz="2287">
                <a:solidFill>
                  <a:srgbClr val="FFFFFF"/>
                </a:solidFill>
                <a:latin typeface="Bree Serif"/>
                <a:ea typeface="Bree Serif"/>
                <a:cs typeface="Bree Serif"/>
                <a:sym typeface="Bree Serif"/>
              </a:rPr>
              <a:t>Digunakan Untuk menyusun struktur halaman dengan elemen semantik seperti &lt;header&gt;, &lt;main&gt;, &lt;aside&gt;, dan &lt;footer&gt;</a:t>
            </a:r>
          </a:p>
        </p:txBody>
      </p:sp>
      <p:sp>
        <p:nvSpPr>
          <p:cNvPr id="33" name="TextBox 33"/>
          <p:cNvSpPr txBox="1"/>
          <p:nvPr/>
        </p:nvSpPr>
        <p:spPr>
          <a:xfrm>
            <a:off x="4283808" y="1540980"/>
            <a:ext cx="4967026" cy="2048010"/>
          </a:xfrm>
          <a:prstGeom prst="rect">
            <a:avLst/>
          </a:prstGeom>
        </p:spPr>
        <p:txBody>
          <a:bodyPr lIns="0" tIns="0" rIns="0" bIns="0" rtlCol="0" anchor="t">
            <a:spAutoFit/>
          </a:bodyPr>
          <a:lstStyle/>
          <a:p>
            <a:pPr marL="0" lvl="0" indent="0" algn="l">
              <a:lnSpc>
                <a:spcPts val="7963"/>
              </a:lnSpc>
              <a:spcBef>
                <a:spcPct val="0"/>
              </a:spcBef>
            </a:pPr>
            <a:r>
              <a:rPr lang="en-US" sz="5687" b="1">
                <a:solidFill>
                  <a:srgbClr val="FFFFFF"/>
                </a:solidFill>
                <a:latin typeface="Poppins Bold"/>
                <a:ea typeface="Poppins Bold"/>
                <a:cs typeface="Poppins Bold"/>
                <a:sym typeface="Poppins Bold"/>
              </a:rPr>
              <a:t>Teknologi Digunakan</a:t>
            </a:r>
          </a:p>
        </p:txBody>
      </p:sp>
      <p:sp>
        <p:nvSpPr>
          <p:cNvPr id="34" name="TextBox 34"/>
          <p:cNvSpPr txBox="1"/>
          <p:nvPr/>
        </p:nvSpPr>
        <p:spPr>
          <a:xfrm>
            <a:off x="5509542" y="6355824"/>
            <a:ext cx="3296713" cy="2378481"/>
          </a:xfrm>
          <a:prstGeom prst="rect">
            <a:avLst/>
          </a:prstGeom>
        </p:spPr>
        <p:txBody>
          <a:bodyPr lIns="0" tIns="0" rIns="0" bIns="0" rtlCol="0" anchor="t">
            <a:spAutoFit/>
          </a:bodyPr>
          <a:lstStyle/>
          <a:p>
            <a:pPr marL="0" lvl="1" indent="0" algn="ctr">
              <a:lnSpc>
                <a:spcPts val="3171"/>
              </a:lnSpc>
              <a:spcBef>
                <a:spcPct val="0"/>
              </a:spcBef>
            </a:pPr>
            <a:r>
              <a:rPr lang="en-US" sz="2187">
                <a:solidFill>
                  <a:srgbClr val="FFFFFF"/>
                </a:solidFill>
                <a:latin typeface="Bree Serif"/>
                <a:ea typeface="Bree Serif"/>
                <a:cs typeface="Bree Serif"/>
                <a:sym typeface="Bree Serif"/>
              </a:rPr>
              <a:t>Dipakai untuk mendesain tampilan, mengatur layout dengan grid, serta membuat tampilan responsif de berbagai ukuran layar.</a:t>
            </a:r>
          </a:p>
        </p:txBody>
      </p:sp>
      <p:sp>
        <p:nvSpPr>
          <p:cNvPr id="35" name="TextBox 35"/>
          <p:cNvSpPr txBox="1"/>
          <p:nvPr/>
        </p:nvSpPr>
        <p:spPr>
          <a:xfrm>
            <a:off x="9553427" y="6410873"/>
            <a:ext cx="3296713" cy="2080031"/>
          </a:xfrm>
          <a:prstGeom prst="rect">
            <a:avLst/>
          </a:prstGeom>
        </p:spPr>
        <p:txBody>
          <a:bodyPr lIns="0" tIns="0" rIns="0" bIns="0" rtlCol="0" anchor="t">
            <a:spAutoFit/>
          </a:bodyPr>
          <a:lstStyle/>
          <a:p>
            <a:pPr marL="0" lvl="1" indent="0" algn="ctr">
              <a:lnSpc>
                <a:spcPts val="3316"/>
              </a:lnSpc>
              <a:spcBef>
                <a:spcPct val="0"/>
              </a:spcBef>
            </a:pPr>
            <a:r>
              <a:rPr lang="en-US" sz="2287">
                <a:solidFill>
                  <a:srgbClr val="FFFFFF"/>
                </a:solidFill>
                <a:latin typeface="Bree Serif"/>
                <a:ea typeface="Bree Serif"/>
                <a:cs typeface="Bree Serif"/>
                <a:sym typeface="Bree Serif"/>
              </a:rPr>
              <a:t>Berfungsi memvalidasi form secara langsung di browser (client-side) dan menampilkan hasil input tanpa reload.</a:t>
            </a:r>
          </a:p>
        </p:txBody>
      </p:sp>
      <p:sp>
        <p:nvSpPr>
          <p:cNvPr id="36" name="TextBox 36"/>
          <p:cNvSpPr txBox="1"/>
          <p:nvPr/>
        </p:nvSpPr>
        <p:spPr>
          <a:xfrm>
            <a:off x="13687685" y="6346299"/>
            <a:ext cx="3296713" cy="2499131"/>
          </a:xfrm>
          <a:prstGeom prst="rect">
            <a:avLst/>
          </a:prstGeom>
        </p:spPr>
        <p:txBody>
          <a:bodyPr lIns="0" tIns="0" rIns="0" bIns="0" rtlCol="0" anchor="t">
            <a:spAutoFit/>
          </a:bodyPr>
          <a:lstStyle/>
          <a:p>
            <a:pPr marL="0" lvl="1" indent="0" algn="ctr">
              <a:lnSpc>
                <a:spcPts val="3316"/>
              </a:lnSpc>
              <a:spcBef>
                <a:spcPct val="0"/>
              </a:spcBef>
            </a:pPr>
            <a:r>
              <a:rPr lang="en-US" sz="2287">
                <a:solidFill>
                  <a:srgbClr val="FFFFFF"/>
                </a:solidFill>
                <a:latin typeface="Bree Serif"/>
                <a:ea typeface="Bree Serif"/>
                <a:cs typeface="Bree Serif"/>
                <a:sym typeface="Bree Serif"/>
              </a:rPr>
              <a:t>Menangani data yang dikirim dari form, menyaring input agar aman, dan menampilkan kembali pesan yang telah dikirim.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sp>
        <p:nvSpPr>
          <p:cNvPr id="2" name="Freeform 2"/>
          <p:cNvSpPr/>
          <p:nvPr/>
        </p:nvSpPr>
        <p:spPr>
          <a:xfrm>
            <a:off x="4392593" y="0"/>
            <a:ext cx="10405925" cy="10287000"/>
          </a:xfrm>
          <a:custGeom>
            <a:avLst/>
            <a:gdLst/>
            <a:ahLst/>
            <a:cxnLst/>
            <a:rect l="l" t="t" r="r" b="b"/>
            <a:pathLst>
              <a:path w="10405925" h="10287000">
                <a:moveTo>
                  <a:pt x="0" y="0"/>
                </a:moveTo>
                <a:lnTo>
                  <a:pt x="10405925" y="0"/>
                </a:lnTo>
                <a:lnTo>
                  <a:pt x="104059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8143" y="0"/>
                  </a:moveTo>
                  <a:lnTo>
                    <a:pt x="4246583" y="0"/>
                  </a:lnTo>
                  <a:cubicBezTo>
                    <a:pt x="4262126" y="0"/>
                    <a:pt x="4274726" y="12600"/>
                    <a:pt x="4274726" y="28143"/>
                  </a:cubicBezTo>
                  <a:lnTo>
                    <a:pt x="4274726" y="2139324"/>
                  </a:lnTo>
                  <a:cubicBezTo>
                    <a:pt x="4274726" y="2146788"/>
                    <a:pt x="4271761" y="2153946"/>
                    <a:pt x="4266483" y="2159224"/>
                  </a:cubicBezTo>
                  <a:cubicBezTo>
                    <a:pt x="4261205" y="2164502"/>
                    <a:pt x="4254047" y="2167467"/>
                    <a:pt x="4246583" y="2167467"/>
                  </a:cubicBezTo>
                  <a:lnTo>
                    <a:pt x="28143" y="2167467"/>
                  </a:lnTo>
                  <a:cubicBezTo>
                    <a:pt x="20679" y="2167467"/>
                    <a:pt x="13521" y="2164502"/>
                    <a:pt x="8243" y="2159224"/>
                  </a:cubicBezTo>
                  <a:cubicBezTo>
                    <a:pt x="2965" y="2153946"/>
                    <a:pt x="0" y="2146788"/>
                    <a:pt x="0" y="2139324"/>
                  </a:cubicBezTo>
                  <a:lnTo>
                    <a:pt x="0" y="28143"/>
                  </a:lnTo>
                  <a:cubicBezTo>
                    <a:pt x="0" y="20679"/>
                    <a:pt x="2965" y="13521"/>
                    <a:pt x="8243" y="8243"/>
                  </a:cubicBezTo>
                  <a:cubicBezTo>
                    <a:pt x="13521" y="2965"/>
                    <a:pt x="20679" y="0"/>
                    <a:pt x="28143"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274726"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2415840" y="2390502"/>
            <a:ext cx="13456320" cy="6409107"/>
          </a:xfrm>
          <a:custGeom>
            <a:avLst/>
            <a:gdLst/>
            <a:ahLst/>
            <a:cxnLst/>
            <a:rect l="l" t="t" r="r" b="b"/>
            <a:pathLst>
              <a:path w="13456320" h="6409107">
                <a:moveTo>
                  <a:pt x="0" y="0"/>
                </a:moveTo>
                <a:lnTo>
                  <a:pt x="13456320" y="0"/>
                </a:lnTo>
                <a:lnTo>
                  <a:pt x="13456320" y="6409107"/>
                </a:lnTo>
                <a:lnTo>
                  <a:pt x="0" y="6409107"/>
                </a:lnTo>
                <a:lnTo>
                  <a:pt x="0" y="0"/>
                </a:lnTo>
                <a:close/>
              </a:path>
            </a:pathLst>
          </a:custGeom>
          <a:blipFill>
            <a:blip r:embed="rId4"/>
            <a:stretch>
              <a:fillRect/>
            </a:stretch>
          </a:blipFill>
        </p:spPr>
      </p:sp>
      <p:sp>
        <p:nvSpPr>
          <p:cNvPr id="7" name="TextBox 7"/>
          <p:cNvSpPr txBox="1"/>
          <p:nvPr/>
        </p:nvSpPr>
        <p:spPr>
          <a:xfrm>
            <a:off x="5974231" y="1095264"/>
            <a:ext cx="7242648" cy="1295238"/>
          </a:xfrm>
          <a:prstGeom prst="rect">
            <a:avLst/>
          </a:prstGeom>
        </p:spPr>
        <p:txBody>
          <a:bodyPr lIns="0" tIns="0" rIns="0" bIns="0" rtlCol="0" anchor="t">
            <a:spAutoFit/>
          </a:bodyPr>
          <a:lstStyle/>
          <a:p>
            <a:pPr marL="0" lvl="0" indent="0" algn="l">
              <a:lnSpc>
                <a:spcPts val="10096"/>
              </a:lnSpc>
              <a:spcBef>
                <a:spcPct val="0"/>
              </a:spcBef>
            </a:pPr>
            <a:r>
              <a:rPr lang="en-US" sz="7211" b="1">
                <a:solidFill>
                  <a:srgbClr val="FFFFFF"/>
                </a:solidFill>
                <a:latin typeface="Poppins Bold"/>
                <a:ea typeface="Poppins Bold"/>
                <a:cs typeface="Poppins Bold"/>
                <a:sym typeface="Poppins Bold"/>
              </a:rPr>
              <a:t>Tampilan Web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grpSp>
        <p:nvGrpSpPr>
          <p:cNvPr id="2" name="Group 2"/>
          <p:cNvGrpSpPr/>
          <p:nvPr/>
        </p:nvGrpSpPr>
        <p:grpSpPr>
          <a:xfrm>
            <a:off x="804279" y="3214475"/>
            <a:ext cx="14242249" cy="5137718"/>
            <a:chOff x="0" y="0"/>
            <a:chExt cx="4212226" cy="1519509"/>
          </a:xfrm>
        </p:grpSpPr>
        <p:sp>
          <p:nvSpPr>
            <p:cNvPr id="3" name="Freeform 3"/>
            <p:cNvSpPr/>
            <p:nvPr/>
          </p:nvSpPr>
          <p:spPr>
            <a:xfrm>
              <a:off x="0" y="0"/>
              <a:ext cx="4212226" cy="1519509"/>
            </a:xfrm>
            <a:custGeom>
              <a:avLst/>
              <a:gdLst/>
              <a:ahLst/>
              <a:cxnLst/>
              <a:rect l="l" t="t" r="r" b="b"/>
              <a:pathLst>
                <a:path w="4212226" h="1519509">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4212226" cy="1614759"/>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5" name="Group 5"/>
          <p:cNvGrpSpPr/>
          <p:nvPr/>
        </p:nvGrpSpPr>
        <p:grpSpPr>
          <a:xfrm>
            <a:off x="2042049" y="1295689"/>
            <a:ext cx="9955786" cy="1290136"/>
            <a:chOff x="0" y="0"/>
            <a:chExt cx="3210986" cy="416101"/>
          </a:xfrm>
        </p:grpSpPr>
        <p:sp>
          <p:nvSpPr>
            <p:cNvPr id="6" name="Freeform 6"/>
            <p:cNvSpPr/>
            <p:nvPr/>
          </p:nvSpPr>
          <p:spPr>
            <a:xfrm>
              <a:off x="0" y="0"/>
              <a:ext cx="3210986" cy="416101"/>
            </a:xfrm>
            <a:custGeom>
              <a:avLst/>
              <a:gdLst/>
              <a:ahLst/>
              <a:cxnLst/>
              <a:rect l="l" t="t" r="r" b="b"/>
              <a:pathLst>
                <a:path w="3210986" h="416101">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7" name="TextBox 7"/>
            <p:cNvSpPr txBox="1"/>
            <p:nvPr/>
          </p:nvSpPr>
          <p:spPr>
            <a:xfrm>
              <a:off x="0" y="-95250"/>
              <a:ext cx="3210986"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8" name="Freeform 8"/>
          <p:cNvSpPr/>
          <p:nvPr/>
        </p:nvSpPr>
        <p:spPr>
          <a:xfrm>
            <a:off x="1028700" y="3613712"/>
            <a:ext cx="9407575" cy="4339244"/>
          </a:xfrm>
          <a:custGeom>
            <a:avLst/>
            <a:gdLst/>
            <a:ahLst/>
            <a:cxnLst/>
            <a:rect l="l" t="t" r="r" b="b"/>
            <a:pathLst>
              <a:path w="9407575" h="4339244">
                <a:moveTo>
                  <a:pt x="0" y="0"/>
                </a:moveTo>
                <a:lnTo>
                  <a:pt x="9407575" y="0"/>
                </a:lnTo>
                <a:lnTo>
                  <a:pt x="9407575" y="4339244"/>
                </a:lnTo>
                <a:lnTo>
                  <a:pt x="0" y="4339244"/>
                </a:lnTo>
                <a:lnTo>
                  <a:pt x="0" y="0"/>
                </a:lnTo>
                <a:close/>
              </a:path>
            </a:pathLst>
          </a:custGeom>
          <a:blipFill>
            <a:blip r:embed="rId2"/>
            <a:stretch>
              <a:fillRect/>
            </a:stretch>
          </a:blipFill>
        </p:spPr>
      </p:sp>
      <p:sp>
        <p:nvSpPr>
          <p:cNvPr id="9" name="Freeform 9"/>
          <p:cNvSpPr/>
          <p:nvPr/>
        </p:nvSpPr>
        <p:spPr>
          <a:xfrm>
            <a:off x="12930373" y="807797"/>
            <a:ext cx="3126420" cy="3539343"/>
          </a:xfrm>
          <a:custGeom>
            <a:avLst/>
            <a:gdLst/>
            <a:ahLst/>
            <a:cxnLst/>
            <a:rect l="l" t="t" r="r" b="b"/>
            <a:pathLst>
              <a:path w="3126420" h="3539343">
                <a:moveTo>
                  <a:pt x="0" y="0"/>
                </a:moveTo>
                <a:lnTo>
                  <a:pt x="3126420" y="0"/>
                </a:lnTo>
                <a:lnTo>
                  <a:pt x="3126420" y="3539343"/>
                </a:lnTo>
                <a:lnTo>
                  <a:pt x="0" y="3539343"/>
                </a:lnTo>
                <a:lnTo>
                  <a:pt x="0" y="0"/>
                </a:lnTo>
                <a:close/>
              </a:path>
            </a:pathLst>
          </a:custGeom>
          <a:blipFill>
            <a:blip r:embed="rId3"/>
            <a:stretch>
              <a:fillRect/>
            </a:stretch>
          </a:blipFill>
        </p:spPr>
      </p:sp>
      <p:sp>
        <p:nvSpPr>
          <p:cNvPr id="10" name="Freeform 10"/>
          <p:cNvSpPr/>
          <p:nvPr/>
        </p:nvSpPr>
        <p:spPr>
          <a:xfrm>
            <a:off x="1417320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7952956"/>
            <a:ext cx="4930341" cy="2334044"/>
          </a:xfrm>
          <a:custGeom>
            <a:avLst/>
            <a:gdLst/>
            <a:ahLst/>
            <a:cxnLst/>
            <a:rect l="l" t="t" r="r" b="b"/>
            <a:pathLst>
              <a:path w="4930341" h="2334044">
                <a:moveTo>
                  <a:pt x="0" y="0"/>
                </a:moveTo>
                <a:lnTo>
                  <a:pt x="4930341" y="0"/>
                </a:lnTo>
                <a:lnTo>
                  <a:pt x="4930341" y="2334044"/>
                </a:lnTo>
                <a:lnTo>
                  <a:pt x="0" y="2334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074096" y="1498999"/>
            <a:ext cx="11891691" cy="759690"/>
          </a:xfrm>
          <a:prstGeom prst="rect">
            <a:avLst/>
          </a:prstGeom>
        </p:spPr>
        <p:txBody>
          <a:bodyPr lIns="0" tIns="0" rIns="0" bIns="0" rtlCol="0" anchor="t">
            <a:spAutoFit/>
          </a:bodyPr>
          <a:lstStyle/>
          <a:p>
            <a:pPr marL="0" lvl="0" indent="0" algn="ctr">
              <a:lnSpc>
                <a:spcPts val="5902"/>
              </a:lnSpc>
              <a:spcBef>
                <a:spcPct val="0"/>
              </a:spcBef>
            </a:pPr>
            <a:r>
              <a:rPr lang="en-US" sz="4215" b="1">
                <a:solidFill>
                  <a:srgbClr val="FFFFFF"/>
                </a:solidFill>
                <a:latin typeface="Poppins Bold"/>
                <a:ea typeface="Poppins Bold"/>
                <a:cs typeface="Poppins Bold"/>
                <a:sym typeface="Poppins Bold"/>
              </a:rPr>
              <a:t>Formulir Pesan Dan Validasi Form</a:t>
            </a:r>
          </a:p>
        </p:txBody>
      </p:sp>
      <p:sp>
        <p:nvSpPr>
          <p:cNvPr id="13" name="TextBox 13"/>
          <p:cNvSpPr txBox="1"/>
          <p:nvPr/>
        </p:nvSpPr>
        <p:spPr>
          <a:xfrm>
            <a:off x="10436275" y="4280465"/>
            <a:ext cx="4057308" cy="3469005"/>
          </a:xfrm>
          <a:prstGeom prst="rect">
            <a:avLst/>
          </a:prstGeom>
        </p:spPr>
        <p:txBody>
          <a:bodyPr lIns="0" tIns="0" rIns="0" bIns="0" rtlCol="0" anchor="t">
            <a:spAutoFit/>
          </a:bodyPr>
          <a:lstStyle/>
          <a:p>
            <a:pPr marL="712470" lvl="1" indent="-356235" algn="l">
              <a:lnSpc>
                <a:spcPts val="4620"/>
              </a:lnSpc>
              <a:buFont typeface="Arial"/>
              <a:buChar char="•"/>
            </a:pPr>
            <a:r>
              <a:rPr lang="en-US" sz="3300">
                <a:solidFill>
                  <a:srgbClr val="FFFFFF"/>
                </a:solidFill>
                <a:latin typeface="Open Sans"/>
                <a:ea typeface="Open Sans"/>
                <a:cs typeface="Open Sans"/>
                <a:sym typeface="Open Sans"/>
              </a:rPr>
              <a:t>Pengunjung dapat mengisi nama dan pesan</a:t>
            </a:r>
          </a:p>
          <a:p>
            <a:pPr marL="712470" lvl="1" indent="-356235" algn="l">
              <a:lnSpc>
                <a:spcPts val="4620"/>
              </a:lnSpc>
              <a:buFont typeface="Arial"/>
              <a:buChar char="•"/>
            </a:pPr>
            <a:r>
              <a:rPr lang="en-US" sz="3300">
                <a:solidFill>
                  <a:srgbClr val="FFFFFF"/>
                </a:solidFill>
                <a:latin typeface="Open Sans"/>
                <a:ea typeface="Open Sans"/>
                <a:cs typeface="Open Sans"/>
                <a:sym typeface="Open Sans"/>
              </a:rPr>
              <a:t>Validasi di lakukan dengan JavaScript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9A3"/>
        </a:solidFill>
        <a:effectLst/>
      </p:bgPr>
    </p:bg>
    <p:spTree>
      <p:nvGrpSpPr>
        <p:cNvPr id="1" name=""/>
        <p:cNvGrpSpPr/>
        <p:nvPr/>
      </p:nvGrpSpPr>
      <p:grpSpPr>
        <a:xfrm>
          <a:off x="0" y="0"/>
          <a:ext cx="0" cy="0"/>
          <a:chOff x="0" y="0"/>
          <a:chExt cx="0" cy="0"/>
        </a:xfrm>
      </p:grpSpPr>
      <p:sp>
        <p:nvSpPr>
          <p:cNvPr id="2" name="Freeform 2"/>
          <p:cNvSpPr/>
          <p:nvPr/>
        </p:nvSpPr>
        <p:spPr>
          <a:xfrm>
            <a:off x="13085379" y="-116643"/>
            <a:ext cx="5202621" cy="4114800"/>
          </a:xfrm>
          <a:custGeom>
            <a:avLst/>
            <a:gdLst/>
            <a:ahLst/>
            <a:cxnLst/>
            <a:rect l="l" t="t" r="r" b="b"/>
            <a:pathLst>
              <a:path w="5202621" h="4114800">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4279" y="3214475"/>
            <a:ext cx="14242249" cy="5137718"/>
            <a:chOff x="0" y="0"/>
            <a:chExt cx="4212226" cy="1519509"/>
          </a:xfrm>
        </p:grpSpPr>
        <p:sp>
          <p:nvSpPr>
            <p:cNvPr id="4" name="Freeform 4"/>
            <p:cNvSpPr/>
            <p:nvPr/>
          </p:nvSpPr>
          <p:spPr>
            <a:xfrm>
              <a:off x="0" y="0"/>
              <a:ext cx="4212226" cy="1519509"/>
            </a:xfrm>
            <a:custGeom>
              <a:avLst/>
              <a:gdLst/>
              <a:ahLst/>
              <a:cxnLst/>
              <a:rect l="l" t="t" r="r" b="b"/>
              <a:pathLst>
                <a:path w="4212226" h="1519509">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212226" cy="1614759"/>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042049" y="1295689"/>
            <a:ext cx="9955786" cy="1290136"/>
            <a:chOff x="0" y="0"/>
            <a:chExt cx="3210986" cy="416101"/>
          </a:xfrm>
        </p:grpSpPr>
        <p:sp>
          <p:nvSpPr>
            <p:cNvPr id="7" name="Freeform 7"/>
            <p:cNvSpPr/>
            <p:nvPr/>
          </p:nvSpPr>
          <p:spPr>
            <a:xfrm>
              <a:off x="0" y="0"/>
              <a:ext cx="3210986" cy="416101"/>
            </a:xfrm>
            <a:custGeom>
              <a:avLst/>
              <a:gdLst/>
              <a:ahLst/>
              <a:cxnLst/>
              <a:rect l="l" t="t" r="r" b="b"/>
              <a:pathLst>
                <a:path w="3210986" h="416101">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210986"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577121" y="3844023"/>
            <a:ext cx="7566879" cy="3878621"/>
          </a:xfrm>
          <a:custGeom>
            <a:avLst/>
            <a:gdLst/>
            <a:ahLst/>
            <a:cxnLst/>
            <a:rect l="l" t="t" r="r" b="b"/>
            <a:pathLst>
              <a:path w="7566879" h="3878621">
                <a:moveTo>
                  <a:pt x="0" y="0"/>
                </a:moveTo>
                <a:lnTo>
                  <a:pt x="7566879" y="0"/>
                </a:lnTo>
                <a:lnTo>
                  <a:pt x="7566879" y="3878621"/>
                </a:lnTo>
                <a:lnTo>
                  <a:pt x="0" y="3878621"/>
                </a:lnTo>
                <a:lnTo>
                  <a:pt x="0" y="0"/>
                </a:lnTo>
                <a:close/>
              </a:path>
            </a:pathLst>
          </a:custGeom>
          <a:blipFill>
            <a:blip r:embed="rId4"/>
            <a:stretch>
              <a:fillRect/>
            </a:stretch>
          </a:blipFill>
        </p:spPr>
      </p:sp>
      <p:sp>
        <p:nvSpPr>
          <p:cNvPr id="10" name="Freeform 10"/>
          <p:cNvSpPr/>
          <p:nvPr/>
        </p:nvSpPr>
        <p:spPr>
          <a:xfrm>
            <a:off x="13908528" y="4208554"/>
            <a:ext cx="2276000" cy="2483730"/>
          </a:xfrm>
          <a:custGeom>
            <a:avLst/>
            <a:gdLst/>
            <a:ahLst/>
            <a:cxnLst/>
            <a:rect l="l" t="t" r="r" b="b"/>
            <a:pathLst>
              <a:path w="2276000" h="2483730">
                <a:moveTo>
                  <a:pt x="0" y="0"/>
                </a:moveTo>
                <a:lnTo>
                  <a:pt x="2276000" y="0"/>
                </a:lnTo>
                <a:lnTo>
                  <a:pt x="2276000" y="2483730"/>
                </a:lnTo>
                <a:lnTo>
                  <a:pt x="0" y="24837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475614" y="6528886"/>
            <a:ext cx="6004086" cy="4114800"/>
          </a:xfrm>
          <a:custGeom>
            <a:avLst/>
            <a:gdLst/>
            <a:ahLst/>
            <a:cxnLst/>
            <a:rect l="l" t="t" r="r" b="b"/>
            <a:pathLst>
              <a:path w="6004086" h="4114800">
                <a:moveTo>
                  <a:pt x="0" y="0"/>
                </a:moveTo>
                <a:lnTo>
                  <a:pt x="6004085" y="0"/>
                </a:lnTo>
                <a:lnTo>
                  <a:pt x="600408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2329985" y="1392636"/>
            <a:ext cx="9379914" cy="943841"/>
          </a:xfrm>
          <a:prstGeom prst="rect">
            <a:avLst/>
          </a:prstGeom>
        </p:spPr>
        <p:txBody>
          <a:bodyPr lIns="0" tIns="0" rIns="0" bIns="0" rtlCol="0" anchor="t">
            <a:spAutoFit/>
          </a:bodyPr>
          <a:lstStyle/>
          <a:p>
            <a:pPr marL="0" lvl="0" indent="0" algn="ctr">
              <a:lnSpc>
                <a:spcPts val="7302"/>
              </a:lnSpc>
              <a:spcBef>
                <a:spcPct val="0"/>
              </a:spcBef>
            </a:pPr>
            <a:r>
              <a:rPr lang="en-US" sz="5215" b="1">
                <a:solidFill>
                  <a:srgbClr val="FFFFFF"/>
                </a:solidFill>
                <a:latin typeface="Poppins Bold"/>
                <a:ea typeface="Poppins Bold"/>
                <a:cs typeface="Poppins Bold"/>
                <a:sym typeface="Poppins Bold"/>
              </a:rPr>
              <a:t>Output Formulir Pesan</a:t>
            </a:r>
          </a:p>
        </p:txBody>
      </p:sp>
      <p:sp>
        <p:nvSpPr>
          <p:cNvPr id="13" name="TextBox 13"/>
          <p:cNvSpPr txBox="1"/>
          <p:nvPr/>
        </p:nvSpPr>
        <p:spPr>
          <a:xfrm>
            <a:off x="9144000" y="4141879"/>
            <a:ext cx="5239360" cy="35807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Open Sans"/>
                <a:ea typeface="Open Sans"/>
                <a:cs typeface="Open Sans"/>
                <a:sym typeface="Open Sans"/>
              </a:rPr>
              <a:t>PHP menerima data dan menampilkan kembali isi pesan</a:t>
            </a:r>
          </a:p>
          <a:p>
            <a:pPr marL="734059" lvl="1" indent="-367030" algn="l">
              <a:lnSpc>
                <a:spcPts val="4759"/>
              </a:lnSpc>
              <a:buFont typeface="Arial"/>
              <a:buChar char="•"/>
            </a:pPr>
            <a:r>
              <a:rPr lang="en-US" sz="3399">
                <a:solidFill>
                  <a:srgbClr val="FFFFFF"/>
                </a:solidFill>
                <a:latin typeface="Open Sans"/>
                <a:ea typeface="Open Sans"/>
                <a:cs typeface="Open Sans"/>
                <a:sym typeface="Open Sans"/>
              </a:rPr>
              <a:t>Pesan dikirim dan ditampilkan secara langsung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287</Words>
  <Application>Microsoft Office PowerPoint</Application>
  <PresentationFormat>Custom</PresentationFormat>
  <Paragraphs>48</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Poppins Bold</vt:lpstr>
      <vt:lpstr>Poppins</vt:lpstr>
      <vt:lpstr>Arial</vt:lpstr>
      <vt:lpstr>Open Sans</vt:lpstr>
      <vt:lpstr>Bree Serif</vt:lpstr>
      <vt:lpstr>Calibri</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Akhir Pemrograman Web</dc:title>
  <cp:lastModifiedBy>futhia nanda</cp:lastModifiedBy>
  <cp:revision>1</cp:revision>
  <dcterms:created xsi:type="dcterms:W3CDTF">2006-08-16T00:00:00Z</dcterms:created>
  <dcterms:modified xsi:type="dcterms:W3CDTF">2025-07-15T09:12:35Z</dcterms:modified>
  <dc:identifier>DAGtNucQmTI</dc:identifier>
</cp:coreProperties>
</file>